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56" r:id="rId2"/>
    <p:sldId id="257" r:id="rId3"/>
    <p:sldId id="270" r:id="rId4"/>
    <p:sldId id="276" r:id="rId5"/>
    <p:sldId id="279" r:id="rId6"/>
    <p:sldId id="272" r:id="rId7"/>
    <p:sldId id="285" r:id="rId8"/>
    <p:sldId id="283" r:id="rId9"/>
    <p:sldId id="284" r:id="rId10"/>
    <p:sldId id="275" r:id="rId11"/>
    <p:sldId id="287" r:id="rId12"/>
    <p:sldId id="280" r:id="rId13"/>
    <p:sldId id="277" r:id="rId14"/>
    <p:sldId id="260" r:id="rId15"/>
    <p:sldId id="271" r:id="rId16"/>
    <p:sldId id="281" r:id="rId17"/>
    <p:sldId id="268" r:id="rId18"/>
    <p:sldId id="263" r:id="rId19"/>
    <p:sldId id="286" r:id="rId20"/>
    <p:sldId id="282"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6D6D"/>
    <a:srgbClr val="7030A0"/>
    <a:srgbClr val="6666FF"/>
    <a:srgbClr val="CCCCFF"/>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249" autoAdjust="0"/>
  </p:normalViewPr>
  <p:slideViewPr>
    <p:cSldViewPr>
      <p:cViewPr varScale="1">
        <p:scale>
          <a:sx n="97" d="100"/>
          <a:sy n="97" d="100"/>
        </p:scale>
        <p:origin x="1042" y="8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4B17A7EC-261C-43A6-ABFB-971317377F83}" type="datetimeFigureOut">
              <a:rPr lang="en-US" smtClean="0"/>
              <a:t>8/5/2025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0A36B36A-2E75-470C-B791-EAB7688A93F7}" type="slidenum">
              <a:rPr lang="en-US" smtClean="0"/>
              <a:t>‹#›</a:t>
            </a:fld>
            <a:endParaRPr lang="en-US" dirty="0"/>
          </a:p>
        </p:txBody>
      </p:sp>
    </p:spTree>
    <p:extLst>
      <p:ext uri="{BB962C8B-B14F-4D97-AF65-F5344CB8AC3E}">
        <p14:creationId xmlns:p14="http://schemas.microsoft.com/office/powerpoint/2010/main" val="3151146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1C009B1-C8CA-417F-9638-0BAFADEF73B7}" type="datetimeFigureOut">
              <a:rPr lang="en-US" smtClean="0"/>
              <a:t>8/5/2025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3CAB1A-B2D6-4F28-85C2-8663D1D76EEB}"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C009B1-C8CA-417F-9638-0BAFADEF73B7}" type="datetimeFigureOut">
              <a:rPr lang="en-US" smtClean="0"/>
              <a:t>8/5/2025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3CAB1A-B2D6-4F28-85C2-8663D1D76EEB}"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C009B1-C8CA-417F-9638-0BAFADEF73B7}" type="datetimeFigureOut">
              <a:rPr lang="en-US" smtClean="0"/>
              <a:t>8/5/2025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3CAB1A-B2D6-4F28-85C2-8663D1D76EEB}"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C009B1-C8CA-417F-9638-0BAFADEF73B7}" type="datetimeFigureOut">
              <a:rPr lang="en-US" smtClean="0"/>
              <a:t>8/5/2025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3CAB1A-B2D6-4F28-85C2-8663D1D76EEB}"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C009B1-C8CA-417F-9638-0BAFADEF73B7}" type="datetimeFigureOut">
              <a:rPr lang="en-US" smtClean="0"/>
              <a:t>8/5/2025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3CAB1A-B2D6-4F28-85C2-8663D1D76EEB}"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1C009B1-C8CA-417F-9638-0BAFADEF73B7}" type="datetimeFigureOut">
              <a:rPr lang="en-US" smtClean="0"/>
              <a:t>8/5/2025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3CAB1A-B2D6-4F28-85C2-8663D1D76EEB}"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C009B1-C8CA-417F-9638-0BAFADEF73B7}" type="datetimeFigureOut">
              <a:rPr lang="en-US" smtClean="0"/>
              <a:t>8/5/2025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23CAB1A-B2D6-4F28-85C2-8663D1D76EEB}"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C009B1-C8CA-417F-9638-0BAFADEF73B7}" type="datetimeFigureOut">
              <a:rPr lang="en-US" smtClean="0"/>
              <a:t>8/5/2025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23CAB1A-B2D6-4F28-85C2-8663D1D76EEB}"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C009B1-C8CA-417F-9638-0BAFADEF73B7}" type="datetimeFigureOut">
              <a:rPr lang="en-US" smtClean="0"/>
              <a:t>8/5/2025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23CAB1A-B2D6-4F28-85C2-8663D1D76EEB}"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C009B1-C8CA-417F-9638-0BAFADEF73B7}" type="datetimeFigureOut">
              <a:rPr lang="en-US" smtClean="0"/>
              <a:t>8/5/2025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3CAB1A-B2D6-4F28-85C2-8663D1D76EEB}" type="slidenum">
              <a:rPr lang="en-US" smtClean="0"/>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A1C009B1-C8CA-417F-9638-0BAFADEF73B7}" type="datetimeFigureOut">
              <a:rPr lang="en-US" smtClean="0"/>
              <a:t>8/5/2025</a:t>
            </a:fld>
            <a:endParaRPr lang="en-US" dirty="0"/>
          </a:p>
        </p:txBody>
      </p:sp>
      <p:sp>
        <p:nvSpPr>
          <p:cNvPr id="9" name="Slide Number Placeholder 8"/>
          <p:cNvSpPr>
            <a:spLocks noGrp="1"/>
          </p:cNvSpPr>
          <p:nvPr>
            <p:ph type="sldNum" sz="quarter" idx="11"/>
          </p:nvPr>
        </p:nvSpPr>
        <p:spPr/>
        <p:txBody>
          <a:bodyPr/>
          <a:lstStyle/>
          <a:p>
            <a:fld id="{923CAB1A-B2D6-4F28-85C2-8663D1D76EEB}" type="slidenum">
              <a:rPr lang="en-US" smtClean="0"/>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923CAB1A-B2D6-4F28-85C2-8663D1D76EEB}" type="slidenum">
              <a:rPr lang="en-US" smtClean="0"/>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A1C009B1-C8CA-417F-9638-0BAFADEF73B7}" type="datetimeFigureOut">
              <a:rPr lang="en-US" smtClean="0"/>
              <a:t>8/5/2025</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rankone.com/Schedules/SpeedScheduler.aspx"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emsisd.com/cms/lib/TX21000533/Centricity/Domain/61/Student%20Accident%20Insurance%202021-22.pdf" TargetMode="External"/><Relationship Id="rId2" Type="http://schemas.openxmlformats.org/officeDocument/2006/relationships/hyperlink" Target="https://www.emsisd.com/cms/lib/TX21000533/Centricity/Domain/61/MMC_Voluntary%20Plan_How%20To%20Enroll%20Online.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pPr algn="ctr"/>
            <a:r>
              <a:rPr lang="en-US" sz="3200" b="1" dirty="0"/>
              <a:t>Chisholm Trail Volleyball</a:t>
            </a:r>
          </a:p>
          <a:p>
            <a:pPr algn="ctr"/>
            <a:r>
              <a:rPr lang="en-US" sz="3200" b="1" dirty="0"/>
              <a:t>Parent Meeting 2025</a:t>
            </a:r>
          </a:p>
        </p:txBody>
      </p:sp>
      <p:pic>
        <p:nvPicPr>
          <p:cNvPr id="1026" name="Picture 2" descr="http://www.emsisd.com/cms/lib/TX21000533/Centricity/Domain/2559/CTH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0" y="1209675"/>
            <a:ext cx="2857500" cy="267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8212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487362"/>
          </a:xfrm>
        </p:spPr>
        <p:txBody>
          <a:bodyPr/>
          <a:lstStyle/>
          <a:p>
            <a:r>
              <a:rPr lang="en-US" dirty="0"/>
              <a:t>Schedule</a:t>
            </a:r>
          </a:p>
        </p:txBody>
      </p:sp>
      <p:sp>
        <p:nvSpPr>
          <p:cNvPr id="4" name="Content Placeholder 3">
            <a:extLst>
              <a:ext uri="{FF2B5EF4-FFF2-40B4-BE49-F238E27FC236}">
                <a16:creationId xmlns:a16="http://schemas.microsoft.com/office/drawing/2014/main" id="{D03CA215-41F8-4FF0-A839-3981D3ACC1B1}"/>
              </a:ext>
            </a:extLst>
          </p:cNvPr>
          <p:cNvSpPr>
            <a:spLocks noGrp="1"/>
          </p:cNvSpPr>
          <p:nvPr>
            <p:ph idx="1"/>
          </p:nvPr>
        </p:nvSpPr>
        <p:spPr/>
        <p:txBody>
          <a:bodyPr/>
          <a:lstStyle/>
          <a:p>
            <a:r>
              <a:rPr lang="en-US" dirty="0">
                <a:hlinkClick r:id="rId2"/>
              </a:rPr>
              <a:t>https://www.rankone.com/Schedules/SpeedScheduler.aspx</a:t>
            </a:r>
            <a:endParaRPr lang="en-US" dirty="0"/>
          </a:p>
          <a:p>
            <a:endParaRPr lang="en-US" dirty="0"/>
          </a:p>
        </p:txBody>
      </p:sp>
    </p:spTree>
    <p:extLst>
      <p:ext uri="{BB962C8B-B14F-4D97-AF65-F5344CB8AC3E}">
        <p14:creationId xmlns:p14="http://schemas.microsoft.com/office/powerpoint/2010/main" val="3393772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32B031C-C262-ED3B-B14D-F0F10C38A7B9}"/>
              </a:ext>
            </a:extLst>
          </p:cNvPr>
          <p:cNvSpPr txBox="1"/>
          <p:nvPr/>
        </p:nvSpPr>
        <p:spPr>
          <a:xfrm>
            <a:off x="838200" y="685800"/>
            <a:ext cx="184731" cy="369332"/>
          </a:xfrm>
          <a:prstGeom prst="rect">
            <a:avLst/>
          </a:prstGeom>
          <a:noFill/>
        </p:spPr>
        <p:txBody>
          <a:bodyPr wrap="none" rtlCol="0">
            <a:spAutoFit/>
          </a:bodyPr>
          <a:lstStyle/>
          <a:p>
            <a:endParaRPr lang="en-US" dirty="0"/>
          </a:p>
        </p:txBody>
      </p:sp>
      <p:graphicFrame>
        <p:nvGraphicFramePr>
          <p:cNvPr id="7" name="Table 6">
            <a:extLst>
              <a:ext uri="{FF2B5EF4-FFF2-40B4-BE49-F238E27FC236}">
                <a16:creationId xmlns:a16="http://schemas.microsoft.com/office/drawing/2014/main" id="{039E5A9F-39F4-B4B9-61A0-DBBE8A8422A5}"/>
              </a:ext>
            </a:extLst>
          </p:cNvPr>
          <p:cNvGraphicFramePr>
            <a:graphicFrameLocks noGrp="1"/>
          </p:cNvGraphicFramePr>
          <p:nvPr>
            <p:extLst>
              <p:ext uri="{D42A27DB-BD31-4B8C-83A1-F6EECF244321}">
                <p14:modId xmlns:p14="http://schemas.microsoft.com/office/powerpoint/2010/main" val="1447293764"/>
              </p:ext>
            </p:extLst>
          </p:nvPr>
        </p:nvGraphicFramePr>
        <p:xfrm>
          <a:off x="304801" y="838200"/>
          <a:ext cx="7772399" cy="5457562"/>
        </p:xfrm>
        <a:graphic>
          <a:graphicData uri="http://schemas.openxmlformats.org/drawingml/2006/table">
            <a:tbl>
              <a:tblPr>
                <a:tableStyleId>{073A0DAA-6AF3-43AB-8588-CEC1D06C72B9}</a:tableStyleId>
              </a:tblPr>
              <a:tblGrid>
                <a:gridCol w="625833">
                  <a:extLst>
                    <a:ext uri="{9D8B030D-6E8A-4147-A177-3AD203B41FA5}">
                      <a16:colId xmlns:a16="http://schemas.microsoft.com/office/drawing/2014/main" val="3490774607"/>
                    </a:ext>
                  </a:extLst>
                </a:gridCol>
                <a:gridCol w="655634">
                  <a:extLst>
                    <a:ext uri="{9D8B030D-6E8A-4147-A177-3AD203B41FA5}">
                      <a16:colId xmlns:a16="http://schemas.microsoft.com/office/drawing/2014/main" val="2325290653"/>
                    </a:ext>
                  </a:extLst>
                </a:gridCol>
                <a:gridCol w="1927169">
                  <a:extLst>
                    <a:ext uri="{9D8B030D-6E8A-4147-A177-3AD203B41FA5}">
                      <a16:colId xmlns:a16="http://schemas.microsoft.com/office/drawing/2014/main" val="764815397"/>
                    </a:ext>
                  </a:extLst>
                </a:gridCol>
                <a:gridCol w="1539751">
                  <a:extLst>
                    <a:ext uri="{9D8B030D-6E8A-4147-A177-3AD203B41FA5}">
                      <a16:colId xmlns:a16="http://schemas.microsoft.com/office/drawing/2014/main" val="2457524251"/>
                    </a:ext>
                  </a:extLst>
                </a:gridCol>
                <a:gridCol w="516560">
                  <a:extLst>
                    <a:ext uri="{9D8B030D-6E8A-4147-A177-3AD203B41FA5}">
                      <a16:colId xmlns:a16="http://schemas.microsoft.com/office/drawing/2014/main" val="942348350"/>
                    </a:ext>
                  </a:extLst>
                </a:gridCol>
                <a:gridCol w="526496">
                  <a:extLst>
                    <a:ext uri="{9D8B030D-6E8A-4147-A177-3AD203B41FA5}">
                      <a16:colId xmlns:a16="http://schemas.microsoft.com/office/drawing/2014/main" val="2623996442"/>
                    </a:ext>
                  </a:extLst>
                </a:gridCol>
                <a:gridCol w="486761">
                  <a:extLst>
                    <a:ext uri="{9D8B030D-6E8A-4147-A177-3AD203B41FA5}">
                      <a16:colId xmlns:a16="http://schemas.microsoft.com/office/drawing/2014/main" val="4081171292"/>
                    </a:ext>
                  </a:extLst>
                </a:gridCol>
                <a:gridCol w="556597">
                  <a:extLst>
                    <a:ext uri="{9D8B030D-6E8A-4147-A177-3AD203B41FA5}">
                      <a16:colId xmlns:a16="http://schemas.microsoft.com/office/drawing/2014/main" val="3730184851"/>
                    </a:ext>
                  </a:extLst>
                </a:gridCol>
                <a:gridCol w="937598">
                  <a:extLst>
                    <a:ext uri="{9D8B030D-6E8A-4147-A177-3AD203B41FA5}">
                      <a16:colId xmlns:a16="http://schemas.microsoft.com/office/drawing/2014/main" val="3048646569"/>
                    </a:ext>
                  </a:extLst>
                </a:gridCol>
              </a:tblGrid>
              <a:tr h="227672">
                <a:tc gridSpan="8">
                  <a:txBody>
                    <a:bodyPr/>
                    <a:lstStyle/>
                    <a:p>
                      <a:pPr algn="ctr" fontAlgn="ctr">
                        <a:buNone/>
                      </a:pPr>
                      <a:r>
                        <a:rPr lang="en-US" sz="2000" u="none" strike="noStrike" dirty="0">
                          <a:effectLst/>
                        </a:rPr>
                        <a:t>Chisholm Trail Volleyball Schedule 2025</a:t>
                      </a:r>
                      <a:endParaRPr lang="en-US" sz="2000" b="1" i="0" u="none" strike="noStrike" dirty="0">
                        <a:solidFill>
                          <a:srgbClr val="000000"/>
                        </a:solidFill>
                        <a:effectLst/>
                        <a:latin typeface="Aptos Narrow" panose="020B0004020202020204" pitchFamily="34" charset="0"/>
                      </a:endParaRPr>
                    </a:p>
                  </a:txBody>
                  <a:tcPr marL="4106" marR="4106" marT="4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buNone/>
                      </a:pPr>
                      <a:endParaRPr lang="en-US" sz="2000" b="1" i="0" u="none" strike="noStrike" dirty="0">
                        <a:solidFill>
                          <a:srgbClr val="000000"/>
                        </a:solidFill>
                        <a:effectLst/>
                        <a:latin typeface="Aptos Narrow" panose="020B0004020202020204" pitchFamily="34" charset="0"/>
                      </a:endParaRPr>
                    </a:p>
                  </a:txBody>
                  <a:tcPr marL="4106" marR="4106" marT="4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1528102739"/>
                  </a:ext>
                </a:extLst>
              </a:tr>
              <a:tr h="163337">
                <a:tc>
                  <a:txBody>
                    <a:bodyPr/>
                    <a:lstStyle/>
                    <a:p>
                      <a:pPr algn="ctr" fontAlgn="ctr">
                        <a:buNone/>
                      </a:pPr>
                      <a:r>
                        <a:rPr lang="en-US" sz="1100" b="1" u="none" strike="noStrike" dirty="0">
                          <a:effectLst/>
                        </a:rPr>
                        <a:t>Month</a:t>
                      </a:r>
                      <a:endParaRPr lang="en-US" sz="1100" b="1" i="0" u="none" strike="noStrike" dirty="0">
                        <a:solidFill>
                          <a:srgbClr val="000000"/>
                        </a:solidFill>
                        <a:effectLst/>
                        <a:latin typeface="Aptos Narrow" panose="020B0004020202020204" pitchFamily="34" charset="0"/>
                      </a:endParaRPr>
                    </a:p>
                  </a:txBody>
                  <a:tcPr marL="4106" marR="4106" marT="4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fontAlgn="ctr">
                        <a:buNone/>
                      </a:pPr>
                      <a:r>
                        <a:rPr lang="en-US" sz="1100" b="1" u="none" strike="noStrike" dirty="0">
                          <a:effectLst/>
                        </a:rPr>
                        <a:t>Day</a:t>
                      </a:r>
                      <a:endParaRPr lang="en-US" sz="1100" b="1" i="0" u="none" strike="noStrike" dirty="0">
                        <a:solidFill>
                          <a:srgbClr val="000000"/>
                        </a:solidFill>
                        <a:effectLst/>
                        <a:latin typeface="Aptos Narrow" panose="020B0004020202020204" pitchFamily="34" charset="0"/>
                      </a:endParaRPr>
                    </a:p>
                  </a:txBody>
                  <a:tcPr marL="4106" marR="4106" marT="4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fontAlgn="ctr">
                        <a:buNone/>
                      </a:pPr>
                      <a:r>
                        <a:rPr lang="en-US" sz="1100" b="1" u="none" strike="noStrike" dirty="0">
                          <a:effectLst/>
                        </a:rPr>
                        <a:t>Opponent</a:t>
                      </a:r>
                      <a:endParaRPr lang="en-US" sz="1100" b="1" i="0" u="none" strike="noStrike" dirty="0">
                        <a:solidFill>
                          <a:srgbClr val="000000"/>
                        </a:solidFill>
                        <a:effectLst/>
                        <a:latin typeface="Aptos Narrow" panose="020B0004020202020204" pitchFamily="34" charset="0"/>
                      </a:endParaRPr>
                    </a:p>
                  </a:txBody>
                  <a:tcPr marL="4106" marR="4106" marT="4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fontAlgn="ctr">
                        <a:buNone/>
                      </a:pPr>
                      <a:r>
                        <a:rPr lang="en-US" sz="1100" b="1" u="none" strike="noStrike" dirty="0">
                          <a:effectLst/>
                        </a:rPr>
                        <a:t>Site</a:t>
                      </a:r>
                      <a:endParaRPr lang="en-US" sz="1100" b="1" i="0" u="none" strike="noStrike" dirty="0">
                        <a:solidFill>
                          <a:srgbClr val="000000"/>
                        </a:solidFill>
                        <a:effectLst/>
                        <a:latin typeface="Aptos Narrow" panose="020B0004020202020204" pitchFamily="34" charset="0"/>
                      </a:endParaRPr>
                    </a:p>
                  </a:txBody>
                  <a:tcPr marL="4106" marR="4106" marT="4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fontAlgn="ctr">
                        <a:buNone/>
                      </a:pPr>
                      <a:r>
                        <a:rPr lang="en-US" sz="1100" b="1" u="none" strike="noStrike" dirty="0">
                          <a:effectLst/>
                        </a:rPr>
                        <a:t>Varsity</a:t>
                      </a:r>
                      <a:endParaRPr lang="en-US" sz="1100" b="1" i="0" u="none" strike="noStrike" dirty="0">
                        <a:solidFill>
                          <a:srgbClr val="000000"/>
                        </a:solidFill>
                        <a:effectLst/>
                        <a:latin typeface="Aptos Narrow" panose="020B0004020202020204" pitchFamily="34" charset="0"/>
                      </a:endParaRPr>
                    </a:p>
                  </a:txBody>
                  <a:tcPr marL="4106" marR="4106" marT="4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fontAlgn="ctr">
                        <a:buNone/>
                      </a:pPr>
                      <a:r>
                        <a:rPr lang="en-US" sz="1100" b="1" u="none" strike="noStrike" dirty="0">
                          <a:effectLst/>
                        </a:rPr>
                        <a:t>JV</a:t>
                      </a:r>
                      <a:endParaRPr lang="en-US" sz="1100" b="1" i="0" u="none" strike="noStrike" dirty="0">
                        <a:solidFill>
                          <a:srgbClr val="000000"/>
                        </a:solidFill>
                        <a:effectLst/>
                        <a:latin typeface="Aptos Narrow" panose="020B0004020202020204" pitchFamily="34" charset="0"/>
                      </a:endParaRPr>
                    </a:p>
                  </a:txBody>
                  <a:tcPr marL="4106" marR="4106" marT="4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99FF"/>
                    </a:solidFill>
                  </a:tcPr>
                </a:tc>
                <a:tc>
                  <a:txBody>
                    <a:bodyPr/>
                    <a:lstStyle/>
                    <a:p>
                      <a:pPr algn="ctr" fontAlgn="ctr">
                        <a:buNone/>
                      </a:pPr>
                      <a:r>
                        <a:rPr lang="en-US" sz="1100" b="1" u="none" strike="noStrike" dirty="0">
                          <a:effectLst/>
                        </a:rPr>
                        <a:t>9th</a:t>
                      </a:r>
                      <a:endParaRPr lang="en-US" sz="1100" b="1" i="0" u="none" strike="noStrike" dirty="0">
                        <a:solidFill>
                          <a:srgbClr val="000000"/>
                        </a:solidFill>
                        <a:effectLst/>
                        <a:latin typeface="Aptos Narrow" panose="020B0004020202020204" pitchFamily="34" charset="0"/>
                      </a:endParaRPr>
                    </a:p>
                  </a:txBody>
                  <a:tcPr marL="4106" marR="4106" marT="4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fontAlgn="ctr">
                        <a:buNone/>
                      </a:pPr>
                      <a:r>
                        <a:rPr lang="en-US" sz="1100" b="1" u="none" strike="noStrike" dirty="0">
                          <a:effectLst/>
                        </a:rPr>
                        <a:t>FOOD</a:t>
                      </a:r>
                      <a:endParaRPr lang="en-US" sz="1100" b="1" i="0" u="none" strike="noStrike" dirty="0">
                        <a:solidFill>
                          <a:srgbClr val="000000"/>
                        </a:solidFill>
                        <a:effectLst/>
                        <a:latin typeface="Aptos Narrow" panose="020B0004020202020204" pitchFamily="34" charset="0"/>
                      </a:endParaRPr>
                    </a:p>
                  </a:txBody>
                  <a:tcPr marL="4106" marR="4106" marT="4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fontAlgn="ctr">
                        <a:buNone/>
                      </a:pPr>
                      <a:r>
                        <a:rPr lang="en-US" sz="1100" b="1" i="0" u="none" strike="noStrike" dirty="0">
                          <a:solidFill>
                            <a:srgbClr val="000000"/>
                          </a:solidFill>
                          <a:effectLst/>
                          <a:latin typeface="Aptos Narrow" panose="020B0004020202020204" pitchFamily="34" charset="0"/>
                        </a:rPr>
                        <a:t>Special Event</a:t>
                      </a:r>
                    </a:p>
                  </a:txBody>
                  <a:tcPr marL="4106" marR="4106" marT="4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4125374326"/>
                  </a:ext>
                </a:extLst>
              </a:tr>
              <a:tr h="167921">
                <a:tc>
                  <a:txBody>
                    <a:bodyPr/>
                    <a:lstStyle/>
                    <a:p>
                      <a:pPr algn="l" fontAlgn="b">
                        <a:buNone/>
                      </a:pPr>
                      <a:r>
                        <a:rPr lang="en-US" sz="1100" b="1" u="none" strike="noStrike" dirty="0">
                          <a:effectLst/>
                        </a:rPr>
                        <a:t>August</a:t>
                      </a:r>
                      <a:endParaRPr lang="en-US" sz="1100" b="1" i="0" u="none" strike="noStrike" dirty="0">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buNone/>
                      </a:pPr>
                      <a:r>
                        <a:rPr lang="en-US" sz="1100" u="none" strike="noStrike">
                          <a:effectLst/>
                        </a:rPr>
                        <a:t> </a:t>
                      </a:r>
                      <a:endParaRPr lang="en-US" sz="1100" b="0" i="0" u="none" strike="noStrike">
                        <a:solidFill>
                          <a:srgbClr val="000000"/>
                        </a:solidFill>
                        <a:effectLst/>
                        <a:latin typeface="Aptos Narrow" panose="020B0004020202020204" pitchFamily="34" charset="0"/>
                      </a:endParaRPr>
                    </a:p>
                  </a:txBody>
                  <a:tcPr marL="4106" marR="4106" marT="4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buNone/>
                      </a:pPr>
                      <a:r>
                        <a:rPr lang="en-US" sz="1100" u="none" strike="noStrike" dirty="0">
                          <a:effectLst/>
                        </a:rPr>
                        <a:t> </a:t>
                      </a:r>
                      <a:endParaRPr lang="en-US" sz="1100" b="0" i="0" u="none" strike="noStrike" dirty="0">
                        <a:solidFill>
                          <a:srgbClr val="000000"/>
                        </a:solidFill>
                        <a:effectLst/>
                        <a:latin typeface="Aptos Narrow" panose="020B0004020202020204" pitchFamily="34" charset="0"/>
                      </a:endParaRPr>
                    </a:p>
                  </a:txBody>
                  <a:tcPr marL="4106" marR="4106" marT="4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buNone/>
                      </a:pPr>
                      <a:r>
                        <a:rPr lang="en-US" sz="1100" u="none" strike="noStrike">
                          <a:effectLst/>
                        </a:rPr>
                        <a:t> </a:t>
                      </a:r>
                      <a:endParaRPr lang="en-US" sz="1100" b="0" i="0" u="none" strike="noStrike">
                        <a:solidFill>
                          <a:srgbClr val="000000"/>
                        </a:solidFill>
                        <a:effectLst/>
                        <a:latin typeface="Aptos Narrow" panose="020B0004020202020204" pitchFamily="34" charset="0"/>
                      </a:endParaRPr>
                    </a:p>
                  </a:txBody>
                  <a:tcPr marL="4106" marR="4106" marT="4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buNone/>
                      </a:pPr>
                      <a:r>
                        <a:rPr lang="en-US" sz="1100" u="none" strike="noStrike">
                          <a:effectLst/>
                        </a:rPr>
                        <a:t> </a:t>
                      </a:r>
                      <a:endParaRPr lang="en-US" sz="1100" b="0" i="0" u="none" strike="noStrike">
                        <a:solidFill>
                          <a:srgbClr val="000000"/>
                        </a:solidFill>
                        <a:effectLst/>
                        <a:latin typeface="Aptos Narrow" panose="020B0004020202020204" pitchFamily="34" charset="0"/>
                      </a:endParaRPr>
                    </a:p>
                  </a:txBody>
                  <a:tcPr marL="4106" marR="4106" marT="4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fontAlgn="ctr">
                        <a:buNone/>
                      </a:pPr>
                      <a:r>
                        <a:rPr lang="en-US" sz="1100" u="none" strike="noStrike">
                          <a:effectLst/>
                        </a:rPr>
                        <a:t> </a:t>
                      </a:r>
                      <a:endParaRPr lang="en-US" sz="1100" b="0" i="0" u="none" strike="noStrike">
                        <a:solidFill>
                          <a:srgbClr val="000000"/>
                        </a:solidFill>
                        <a:effectLst/>
                        <a:latin typeface="Aptos Narrow" panose="020B0004020202020204" pitchFamily="34" charset="0"/>
                      </a:endParaRPr>
                    </a:p>
                  </a:txBody>
                  <a:tcPr marL="4106" marR="4106" marT="4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99FF"/>
                    </a:solidFill>
                  </a:tcPr>
                </a:tc>
                <a:tc>
                  <a:txBody>
                    <a:bodyPr/>
                    <a:lstStyle/>
                    <a:p>
                      <a:pPr algn="ctr" fontAlgn="ctr">
                        <a:buNone/>
                      </a:pPr>
                      <a:r>
                        <a:rPr lang="en-US" sz="1100" u="none" strike="noStrike">
                          <a:effectLst/>
                        </a:rPr>
                        <a:t> </a:t>
                      </a:r>
                      <a:endParaRPr lang="en-US" sz="1100" b="0" i="0" u="none" strike="noStrike">
                        <a:solidFill>
                          <a:srgbClr val="000000"/>
                        </a:solidFill>
                        <a:effectLst/>
                        <a:latin typeface="Aptos Narrow" panose="020B0004020202020204" pitchFamily="34" charset="0"/>
                      </a:endParaRPr>
                    </a:p>
                  </a:txBody>
                  <a:tcPr marL="4106" marR="4106" marT="4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r" fontAlgn="ctr">
                        <a:buNone/>
                      </a:pPr>
                      <a:r>
                        <a:rPr lang="en-US" sz="1100" u="none" strike="noStrike" dirty="0">
                          <a:effectLst/>
                        </a:rPr>
                        <a:t> </a:t>
                      </a:r>
                      <a:endParaRPr lang="en-US" sz="1100" b="0" i="0" u="none" strike="noStrike" dirty="0">
                        <a:solidFill>
                          <a:srgbClr val="000000"/>
                        </a:solidFill>
                        <a:effectLst/>
                        <a:latin typeface="Aptos Narrow" panose="020B0004020202020204" pitchFamily="34" charset="0"/>
                      </a:endParaRPr>
                    </a:p>
                  </a:txBody>
                  <a:tcPr marL="4106" marR="4106" marT="4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buNone/>
                      </a:pPr>
                      <a:endParaRPr lang="en-US" sz="1100" b="0" i="0" u="none" strike="noStrike" dirty="0">
                        <a:solidFill>
                          <a:srgbClr val="000000"/>
                        </a:solidFill>
                        <a:effectLst/>
                        <a:latin typeface="Aptos Narrow" panose="020B0004020202020204" pitchFamily="34" charset="0"/>
                      </a:endParaRPr>
                    </a:p>
                  </a:txBody>
                  <a:tcPr marL="4106" marR="4106" marT="4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4218908"/>
                  </a:ext>
                </a:extLst>
              </a:tr>
              <a:tr h="171933">
                <a:tc>
                  <a:txBody>
                    <a:bodyPr/>
                    <a:lstStyle/>
                    <a:p>
                      <a:pPr algn="r" fontAlgn="b">
                        <a:buNone/>
                      </a:pPr>
                      <a:r>
                        <a:rPr lang="en-US" sz="1100" u="none" strike="noStrike">
                          <a:effectLst/>
                        </a:rPr>
                        <a:t>8</a:t>
                      </a:r>
                      <a:endParaRPr lang="en-US" sz="1100" b="0"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100" u="none" strike="noStrike">
                          <a:effectLst/>
                        </a:rPr>
                        <a:t>Fri</a:t>
                      </a:r>
                      <a:endParaRPr lang="en-US" sz="1100" b="0"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buNone/>
                      </a:pPr>
                      <a:r>
                        <a:rPr lang="en-US" sz="1100" u="none" strike="noStrike">
                          <a:effectLst/>
                        </a:rPr>
                        <a:t>Cleburne Scrimmage</a:t>
                      </a:r>
                      <a:endParaRPr lang="en-US" sz="1100" b="0"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buNone/>
                      </a:pPr>
                      <a:r>
                        <a:rPr lang="en-US" sz="1100" u="none" strike="noStrike">
                          <a:effectLst/>
                        </a:rPr>
                        <a:t>Cleburne HS</a:t>
                      </a:r>
                      <a:endParaRPr lang="en-US" sz="1100" b="0"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buNone/>
                      </a:pPr>
                      <a:r>
                        <a:rPr lang="en-US" sz="1100" u="none" strike="noStrike" dirty="0">
                          <a:effectLst/>
                        </a:rPr>
                        <a:t>TBA</a:t>
                      </a:r>
                      <a:endParaRPr lang="en-US" sz="1100" b="0" i="0" u="none" strike="noStrike" dirty="0">
                        <a:solidFill>
                          <a:srgbClr val="000000"/>
                        </a:solidFill>
                        <a:effectLst/>
                        <a:latin typeface="Aptos Narrow" panose="020B0004020202020204" pitchFamily="34" charset="0"/>
                      </a:endParaRPr>
                    </a:p>
                  </a:txBody>
                  <a:tcPr marL="4106" marR="4106" marT="4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fontAlgn="ctr">
                        <a:buNone/>
                      </a:pPr>
                      <a:r>
                        <a:rPr lang="en-US" sz="1100" u="none" strike="noStrike">
                          <a:effectLst/>
                        </a:rPr>
                        <a:t>TBA</a:t>
                      </a:r>
                      <a:endParaRPr lang="en-US" sz="1100" b="0" i="0" u="none" strike="noStrike">
                        <a:solidFill>
                          <a:srgbClr val="000000"/>
                        </a:solidFill>
                        <a:effectLst/>
                        <a:latin typeface="Aptos Narrow" panose="020B0004020202020204" pitchFamily="34" charset="0"/>
                      </a:endParaRPr>
                    </a:p>
                  </a:txBody>
                  <a:tcPr marL="4106" marR="4106" marT="4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99FF"/>
                    </a:solidFill>
                  </a:tcPr>
                </a:tc>
                <a:tc>
                  <a:txBody>
                    <a:bodyPr/>
                    <a:lstStyle/>
                    <a:p>
                      <a:pPr algn="ctr" fontAlgn="ctr">
                        <a:buNone/>
                      </a:pPr>
                      <a:r>
                        <a:rPr lang="en-US" sz="1100" u="none" strike="noStrike" dirty="0">
                          <a:effectLst/>
                        </a:rPr>
                        <a:t>TBA</a:t>
                      </a:r>
                      <a:endParaRPr lang="en-US" sz="1100" b="0" i="0" u="none" strike="noStrike" dirty="0">
                        <a:solidFill>
                          <a:srgbClr val="000000"/>
                        </a:solidFill>
                        <a:effectLst/>
                        <a:latin typeface="Aptos Narrow" panose="020B0004020202020204" pitchFamily="34" charset="0"/>
                      </a:endParaRPr>
                    </a:p>
                  </a:txBody>
                  <a:tcPr marL="4106" marR="4106" marT="4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r" fontAlgn="b">
                        <a:buNone/>
                      </a:pPr>
                      <a:r>
                        <a:rPr lang="en-US" sz="1100" u="none" strike="noStrike">
                          <a:effectLst/>
                        </a:rPr>
                        <a:t>Families</a:t>
                      </a:r>
                      <a:endParaRPr lang="en-US" sz="1100" b="0"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endParaRPr lang="en-US" sz="1100" b="0"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0896884"/>
                  </a:ext>
                </a:extLst>
              </a:tr>
              <a:tr h="171933">
                <a:tc>
                  <a:txBody>
                    <a:bodyPr/>
                    <a:lstStyle/>
                    <a:p>
                      <a:pPr algn="r" fontAlgn="b">
                        <a:buNone/>
                      </a:pPr>
                      <a:r>
                        <a:rPr lang="en-US" sz="1100" u="none" strike="noStrike">
                          <a:effectLst/>
                        </a:rPr>
                        <a:t>9</a:t>
                      </a:r>
                      <a:endParaRPr lang="en-US" sz="1100" b="0"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100" u="none" strike="noStrike">
                          <a:effectLst/>
                        </a:rPr>
                        <a:t>Sat</a:t>
                      </a:r>
                      <a:endParaRPr lang="en-US" sz="1100" b="0"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buNone/>
                      </a:pPr>
                      <a:r>
                        <a:rPr lang="en-US" sz="1100" u="none" strike="noStrike">
                          <a:effectLst/>
                        </a:rPr>
                        <a:t>Keller Timbercreek Scrimmage</a:t>
                      </a:r>
                      <a:endParaRPr lang="en-US" sz="1100" b="0"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buNone/>
                      </a:pPr>
                      <a:r>
                        <a:rPr lang="en-US" sz="1100" u="none" strike="noStrike" dirty="0">
                          <a:effectLst/>
                        </a:rPr>
                        <a:t>Keller Timbercreek</a:t>
                      </a:r>
                      <a:endParaRPr lang="en-US" sz="1100" b="0" i="0" u="none" strike="noStrike" dirty="0">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buNone/>
                      </a:pPr>
                      <a:r>
                        <a:rPr lang="en-US" sz="1100" u="none" strike="noStrike">
                          <a:effectLst/>
                        </a:rPr>
                        <a:t>TBA</a:t>
                      </a:r>
                      <a:endParaRPr lang="en-US" sz="1100" b="0" i="0" u="none" strike="noStrike">
                        <a:solidFill>
                          <a:srgbClr val="000000"/>
                        </a:solidFill>
                        <a:effectLst/>
                        <a:latin typeface="Aptos Narrow" panose="020B0004020202020204" pitchFamily="34" charset="0"/>
                      </a:endParaRPr>
                    </a:p>
                  </a:txBody>
                  <a:tcPr marL="4106" marR="4106" marT="4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fontAlgn="ctr">
                        <a:buNone/>
                      </a:pPr>
                      <a:r>
                        <a:rPr lang="en-US" sz="1100" u="none" strike="noStrike">
                          <a:effectLst/>
                        </a:rPr>
                        <a:t>TBA</a:t>
                      </a:r>
                      <a:endParaRPr lang="en-US" sz="1100" b="0" i="0" u="none" strike="noStrike">
                        <a:solidFill>
                          <a:srgbClr val="000000"/>
                        </a:solidFill>
                        <a:effectLst/>
                        <a:latin typeface="Aptos Narrow" panose="020B0004020202020204" pitchFamily="34" charset="0"/>
                      </a:endParaRPr>
                    </a:p>
                  </a:txBody>
                  <a:tcPr marL="4106" marR="4106" marT="4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99FF"/>
                    </a:solidFill>
                  </a:tcPr>
                </a:tc>
                <a:tc>
                  <a:txBody>
                    <a:bodyPr/>
                    <a:lstStyle/>
                    <a:p>
                      <a:pPr algn="ctr" fontAlgn="ctr">
                        <a:buNone/>
                      </a:pPr>
                      <a:r>
                        <a:rPr lang="en-US" sz="1100" u="none" strike="noStrike">
                          <a:effectLst/>
                        </a:rPr>
                        <a:t>TBA</a:t>
                      </a:r>
                      <a:endParaRPr lang="en-US" sz="1100" b="0" i="0" u="none" strike="noStrike">
                        <a:solidFill>
                          <a:srgbClr val="000000"/>
                        </a:solidFill>
                        <a:effectLst/>
                        <a:latin typeface="Aptos Narrow" panose="020B0004020202020204" pitchFamily="34" charset="0"/>
                      </a:endParaRPr>
                    </a:p>
                  </a:txBody>
                  <a:tcPr marL="4106" marR="4106" marT="4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r" fontAlgn="b">
                        <a:buNone/>
                      </a:pPr>
                      <a:r>
                        <a:rPr lang="en-US" sz="1100" u="none" strike="noStrike">
                          <a:effectLst/>
                        </a:rPr>
                        <a:t>Families</a:t>
                      </a:r>
                      <a:endParaRPr lang="en-US" sz="1100" b="0"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endParaRPr lang="en-US" sz="1100" b="0"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6140341"/>
                  </a:ext>
                </a:extLst>
              </a:tr>
              <a:tr h="171933">
                <a:tc>
                  <a:txBody>
                    <a:bodyPr/>
                    <a:lstStyle/>
                    <a:p>
                      <a:pPr algn="r" fontAlgn="b">
                        <a:buNone/>
                      </a:pPr>
                      <a:r>
                        <a:rPr lang="en-US" sz="1100" b="1" u="none" strike="noStrike">
                          <a:effectLst/>
                        </a:rPr>
                        <a:t>12</a:t>
                      </a:r>
                      <a:endParaRPr lang="en-US" sz="1100" b="1"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100" b="1" u="none" strike="noStrike">
                          <a:effectLst/>
                        </a:rPr>
                        <a:t>Tues</a:t>
                      </a:r>
                      <a:endParaRPr lang="en-US" sz="1100" b="1"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buNone/>
                      </a:pPr>
                      <a:r>
                        <a:rPr lang="en-US" sz="1100" b="1" u="none" strike="noStrike" dirty="0">
                          <a:effectLst/>
                        </a:rPr>
                        <a:t>Mansfield Timberview</a:t>
                      </a:r>
                      <a:endParaRPr lang="en-US" sz="1100" b="1" i="0" u="none" strike="noStrike" dirty="0">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100" b="1" u="none" strike="noStrike" dirty="0">
                          <a:effectLst/>
                        </a:rPr>
                        <a:t>**HOME**</a:t>
                      </a:r>
                      <a:endParaRPr lang="en-US" sz="1100" b="1" i="0" u="none" strike="noStrike" dirty="0">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buNone/>
                      </a:pPr>
                      <a:r>
                        <a:rPr lang="en-US" sz="1100" b="1" u="none" strike="noStrike">
                          <a:effectLst/>
                        </a:rPr>
                        <a:t>630</a:t>
                      </a:r>
                      <a:endParaRPr lang="en-US" sz="1100" b="1" i="0" u="none" strike="noStrike">
                        <a:solidFill>
                          <a:srgbClr val="000000"/>
                        </a:solidFill>
                        <a:effectLst/>
                        <a:latin typeface="Aptos Narrow" panose="020B0004020202020204" pitchFamily="34" charset="0"/>
                      </a:endParaRPr>
                    </a:p>
                  </a:txBody>
                  <a:tcPr marL="4106" marR="4106" marT="4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fontAlgn="ctr">
                        <a:buNone/>
                      </a:pPr>
                      <a:r>
                        <a:rPr lang="en-US" sz="1100" b="1" u="none" strike="noStrike">
                          <a:effectLst/>
                        </a:rPr>
                        <a:t>500</a:t>
                      </a:r>
                      <a:endParaRPr lang="en-US" sz="1100" b="1" i="0" u="none" strike="noStrike">
                        <a:solidFill>
                          <a:srgbClr val="000000"/>
                        </a:solidFill>
                        <a:effectLst/>
                        <a:latin typeface="Aptos Narrow" panose="020B0004020202020204" pitchFamily="34" charset="0"/>
                      </a:endParaRPr>
                    </a:p>
                  </a:txBody>
                  <a:tcPr marL="4106" marR="4106" marT="4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99FF"/>
                    </a:solidFill>
                  </a:tcPr>
                </a:tc>
                <a:tc>
                  <a:txBody>
                    <a:bodyPr/>
                    <a:lstStyle/>
                    <a:p>
                      <a:pPr algn="ctr" fontAlgn="ctr">
                        <a:buNone/>
                      </a:pPr>
                      <a:r>
                        <a:rPr lang="en-US" sz="1100" b="1" u="none" strike="noStrike">
                          <a:effectLst/>
                        </a:rPr>
                        <a:t>530</a:t>
                      </a:r>
                      <a:endParaRPr lang="en-US" sz="1100" b="1" i="0" u="none" strike="noStrike">
                        <a:solidFill>
                          <a:srgbClr val="000000"/>
                        </a:solidFill>
                        <a:effectLst/>
                        <a:latin typeface="Aptos Narrow" panose="020B0004020202020204" pitchFamily="34" charset="0"/>
                      </a:endParaRPr>
                    </a:p>
                  </a:txBody>
                  <a:tcPr marL="4106" marR="4106" marT="4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r" fontAlgn="b">
                        <a:buNone/>
                      </a:pPr>
                      <a:r>
                        <a:rPr lang="en-US" sz="1100" b="1" u="none" strike="noStrike" dirty="0">
                          <a:effectLst/>
                        </a:rPr>
                        <a:t>Eat before </a:t>
                      </a:r>
                      <a:endParaRPr lang="en-US" sz="1100" b="1" i="0" u="none" strike="noStrike" dirty="0">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endParaRPr lang="en-US" sz="1100" b="1" i="0" u="none" strike="noStrike" dirty="0">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0706366"/>
                  </a:ext>
                </a:extLst>
              </a:tr>
              <a:tr h="171933">
                <a:tc>
                  <a:txBody>
                    <a:bodyPr/>
                    <a:lstStyle/>
                    <a:p>
                      <a:pPr algn="r" fontAlgn="b">
                        <a:buNone/>
                      </a:pPr>
                      <a:r>
                        <a:rPr lang="en-US" sz="1100" u="none" strike="noStrike">
                          <a:effectLst/>
                        </a:rPr>
                        <a:t>14-16</a:t>
                      </a:r>
                      <a:endParaRPr lang="en-US" sz="1100" b="0"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100" u="none" strike="noStrike">
                          <a:effectLst/>
                        </a:rPr>
                        <a:t>Th-Sat</a:t>
                      </a:r>
                      <a:endParaRPr lang="en-US" sz="1100" b="0"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buNone/>
                      </a:pPr>
                      <a:r>
                        <a:rPr lang="en-US" sz="1100" u="none" strike="noStrike" dirty="0">
                          <a:effectLst/>
                        </a:rPr>
                        <a:t>Denton Classic Tournament</a:t>
                      </a:r>
                      <a:endParaRPr lang="en-US" sz="1100" b="0" i="0" u="none" strike="noStrike" dirty="0">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buNone/>
                      </a:pPr>
                      <a:r>
                        <a:rPr lang="en-US" sz="1100" u="none" strike="noStrike">
                          <a:effectLst/>
                        </a:rPr>
                        <a:t>Denton Ryan HS</a:t>
                      </a:r>
                      <a:endParaRPr lang="en-US" sz="1100" b="0"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buNone/>
                      </a:pPr>
                      <a:r>
                        <a:rPr lang="en-US" sz="1100" u="none" strike="noStrike">
                          <a:effectLst/>
                        </a:rPr>
                        <a:t>TBA</a:t>
                      </a:r>
                      <a:endParaRPr lang="en-US" sz="1100" b="0" i="0" u="none" strike="noStrike">
                        <a:solidFill>
                          <a:srgbClr val="000000"/>
                        </a:solidFill>
                        <a:effectLst/>
                        <a:latin typeface="Aptos Narrow" panose="020B0004020202020204" pitchFamily="34" charset="0"/>
                      </a:endParaRPr>
                    </a:p>
                  </a:txBody>
                  <a:tcPr marL="4106" marR="4106" marT="4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fontAlgn="ctr">
                        <a:buNone/>
                      </a:pPr>
                      <a:r>
                        <a:rPr lang="en-US" sz="1100" u="none" strike="noStrike">
                          <a:effectLst/>
                        </a:rPr>
                        <a:t> </a:t>
                      </a:r>
                      <a:endParaRPr lang="en-US" sz="1100" b="0" i="0" u="none" strike="noStrike">
                        <a:solidFill>
                          <a:srgbClr val="000000"/>
                        </a:solidFill>
                        <a:effectLst/>
                        <a:latin typeface="Aptos Narrow" panose="020B0004020202020204" pitchFamily="34" charset="0"/>
                      </a:endParaRPr>
                    </a:p>
                  </a:txBody>
                  <a:tcPr marL="4106" marR="4106" marT="4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99FF"/>
                    </a:solidFill>
                  </a:tcPr>
                </a:tc>
                <a:tc>
                  <a:txBody>
                    <a:bodyPr/>
                    <a:lstStyle/>
                    <a:p>
                      <a:pPr algn="ctr" fontAlgn="ctr">
                        <a:buNone/>
                      </a:pPr>
                      <a:r>
                        <a:rPr lang="en-US" sz="1100" u="none" strike="noStrike">
                          <a:effectLst/>
                        </a:rPr>
                        <a:t> </a:t>
                      </a:r>
                      <a:endParaRPr lang="en-US" sz="1100" b="0" i="0" u="none" strike="noStrike">
                        <a:solidFill>
                          <a:srgbClr val="000000"/>
                        </a:solidFill>
                        <a:effectLst/>
                        <a:latin typeface="Aptos Narrow" panose="020B0004020202020204" pitchFamily="34" charset="0"/>
                      </a:endParaRPr>
                    </a:p>
                  </a:txBody>
                  <a:tcPr marL="4106" marR="4106" marT="4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r" fontAlgn="b">
                        <a:buNone/>
                      </a:pPr>
                      <a:r>
                        <a:rPr lang="en-US" sz="1100" u="none" strike="noStrike">
                          <a:effectLst/>
                        </a:rPr>
                        <a:t>Families</a:t>
                      </a:r>
                      <a:endParaRPr lang="en-US" sz="1100" b="0"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endParaRPr lang="en-US" sz="1100" b="0"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1701341"/>
                  </a:ext>
                </a:extLst>
              </a:tr>
              <a:tr h="171933">
                <a:tc>
                  <a:txBody>
                    <a:bodyPr/>
                    <a:lstStyle/>
                    <a:p>
                      <a:pPr algn="r" fontAlgn="b">
                        <a:buNone/>
                      </a:pPr>
                      <a:r>
                        <a:rPr lang="en-US" sz="1100" b="1" u="none" strike="noStrike">
                          <a:effectLst/>
                        </a:rPr>
                        <a:t>19</a:t>
                      </a:r>
                      <a:endParaRPr lang="en-US" sz="1100" b="1"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100" b="1" u="none" strike="noStrike">
                          <a:effectLst/>
                        </a:rPr>
                        <a:t>Tues</a:t>
                      </a:r>
                      <a:endParaRPr lang="en-US" sz="1100" b="1"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buNone/>
                      </a:pPr>
                      <a:r>
                        <a:rPr lang="en-US" sz="1100" b="1" u="none" strike="noStrike">
                          <a:effectLst/>
                        </a:rPr>
                        <a:t>Boswell</a:t>
                      </a:r>
                      <a:endParaRPr lang="en-US" sz="1100" b="1"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100" b="1" u="none" strike="noStrike" dirty="0">
                          <a:effectLst/>
                        </a:rPr>
                        <a:t>**HOME**</a:t>
                      </a:r>
                      <a:endParaRPr lang="en-US" sz="1100" b="1" i="0" u="none" strike="noStrike" dirty="0">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buNone/>
                      </a:pPr>
                      <a:r>
                        <a:rPr lang="en-US" sz="1100" b="1" u="none" strike="noStrike">
                          <a:effectLst/>
                        </a:rPr>
                        <a:t>630</a:t>
                      </a:r>
                      <a:endParaRPr lang="en-US" sz="1100" b="1" i="0" u="none" strike="noStrike">
                        <a:solidFill>
                          <a:srgbClr val="000000"/>
                        </a:solidFill>
                        <a:effectLst/>
                        <a:latin typeface="Aptos Narrow" panose="020B0004020202020204" pitchFamily="34" charset="0"/>
                      </a:endParaRPr>
                    </a:p>
                  </a:txBody>
                  <a:tcPr marL="4106" marR="4106" marT="4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fontAlgn="ctr">
                        <a:buNone/>
                      </a:pPr>
                      <a:r>
                        <a:rPr lang="en-US" sz="1100" b="1" u="none" strike="noStrike">
                          <a:effectLst/>
                        </a:rPr>
                        <a:t>500</a:t>
                      </a:r>
                      <a:endParaRPr lang="en-US" sz="1100" b="1" i="0" u="none" strike="noStrike">
                        <a:solidFill>
                          <a:srgbClr val="000000"/>
                        </a:solidFill>
                        <a:effectLst/>
                        <a:latin typeface="Aptos Narrow" panose="020B0004020202020204" pitchFamily="34" charset="0"/>
                      </a:endParaRPr>
                    </a:p>
                  </a:txBody>
                  <a:tcPr marL="4106" marR="4106" marT="4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99FF"/>
                    </a:solidFill>
                  </a:tcPr>
                </a:tc>
                <a:tc>
                  <a:txBody>
                    <a:bodyPr/>
                    <a:lstStyle/>
                    <a:p>
                      <a:pPr algn="ctr" fontAlgn="ctr">
                        <a:buNone/>
                      </a:pPr>
                      <a:r>
                        <a:rPr lang="en-US" sz="1100" b="1" u="none" strike="noStrike">
                          <a:effectLst/>
                        </a:rPr>
                        <a:t>530</a:t>
                      </a:r>
                      <a:endParaRPr lang="en-US" sz="1100" b="1" i="0" u="none" strike="noStrike">
                        <a:solidFill>
                          <a:srgbClr val="000000"/>
                        </a:solidFill>
                        <a:effectLst/>
                        <a:latin typeface="Aptos Narrow" panose="020B0004020202020204" pitchFamily="34" charset="0"/>
                      </a:endParaRPr>
                    </a:p>
                  </a:txBody>
                  <a:tcPr marL="4106" marR="4106" marT="4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r" fontAlgn="b">
                        <a:buNone/>
                      </a:pPr>
                      <a:r>
                        <a:rPr lang="en-US" sz="1100" b="1" u="none" strike="noStrike" dirty="0">
                          <a:effectLst/>
                        </a:rPr>
                        <a:t>Families</a:t>
                      </a:r>
                      <a:endParaRPr lang="en-US" sz="1100" b="1" i="0" u="none" strike="noStrike" dirty="0">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endParaRPr lang="en-US" sz="1100" b="1" i="0" u="none" strike="noStrike" dirty="0">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6062548"/>
                  </a:ext>
                </a:extLst>
              </a:tr>
              <a:tr h="171933">
                <a:tc>
                  <a:txBody>
                    <a:bodyPr/>
                    <a:lstStyle/>
                    <a:p>
                      <a:pPr algn="r" fontAlgn="b">
                        <a:buNone/>
                      </a:pPr>
                      <a:r>
                        <a:rPr lang="en-US" sz="1100" u="none" strike="noStrike">
                          <a:effectLst/>
                        </a:rPr>
                        <a:t>21-23</a:t>
                      </a:r>
                      <a:endParaRPr lang="en-US" sz="1100" b="0"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100" u="none" strike="noStrike">
                          <a:effectLst/>
                        </a:rPr>
                        <a:t>Th-Sat</a:t>
                      </a:r>
                      <a:endParaRPr lang="en-US" sz="1100" b="0"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buNone/>
                      </a:pPr>
                      <a:r>
                        <a:rPr lang="en-US" sz="1100" u="none" strike="noStrike">
                          <a:effectLst/>
                        </a:rPr>
                        <a:t>Granbury Tournament</a:t>
                      </a:r>
                      <a:endParaRPr lang="en-US" sz="1100" b="0"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buNone/>
                      </a:pPr>
                      <a:r>
                        <a:rPr lang="en-US" sz="1100" u="none" strike="noStrike">
                          <a:effectLst/>
                        </a:rPr>
                        <a:t>Granbury HS</a:t>
                      </a:r>
                      <a:endParaRPr lang="en-US" sz="1100" b="0"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buNone/>
                      </a:pPr>
                      <a:r>
                        <a:rPr lang="en-US" sz="1100" u="none" strike="noStrike">
                          <a:effectLst/>
                        </a:rPr>
                        <a:t>TBA</a:t>
                      </a:r>
                      <a:endParaRPr lang="en-US" sz="1100" b="0" i="0" u="none" strike="noStrike">
                        <a:solidFill>
                          <a:srgbClr val="000000"/>
                        </a:solidFill>
                        <a:effectLst/>
                        <a:latin typeface="Aptos Narrow" panose="020B0004020202020204" pitchFamily="34" charset="0"/>
                      </a:endParaRPr>
                    </a:p>
                  </a:txBody>
                  <a:tcPr marL="4106" marR="4106" marT="4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fontAlgn="ctr">
                        <a:buNone/>
                      </a:pPr>
                      <a:r>
                        <a:rPr lang="en-US" sz="1100" u="none" strike="noStrike">
                          <a:effectLst/>
                        </a:rPr>
                        <a:t> </a:t>
                      </a:r>
                      <a:endParaRPr lang="en-US" sz="1100" b="0" i="0" u="none" strike="noStrike">
                        <a:solidFill>
                          <a:srgbClr val="000000"/>
                        </a:solidFill>
                        <a:effectLst/>
                        <a:latin typeface="Aptos Narrow" panose="020B0004020202020204" pitchFamily="34" charset="0"/>
                      </a:endParaRPr>
                    </a:p>
                  </a:txBody>
                  <a:tcPr marL="4106" marR="4106" marT="4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99FF"/>
                    </a:solidFill>
                  </a:tcPr>
                </a:tc>
                <a:tc>
                  <a:txBody>
                    <a:bodyPr/>
                    <a:lstStyle/>
                    <a:p>
                      <a:pPr algn="ctr" fontAlgn="ctr">
                        <a:buNone/>
                      </a:pPr>
                      <a:r>
                        <a:rPr lang="en-US" sz="1100" u="none" strike="noStrike">
                          <a:effectLst/>
                        </a:rPr>
                        <a:t> </a:t>
                      </a:r>
                      <a:endParaRPr lang="en-US" sz="1100" b="0" i="0" u="none" strike="noStrike">
                        <a:solidFill>
                          <a:srgbClr val="000000"/>
                        </a:solidFill>
                        <a:effectLst/>
                        <a:latin typeface="Aptos Narrow" panose="020B0004020202020204" pitchFamily="34" charset="0"/>
                      </a:endParaRPr>
                    </a:p>
                  </a:txBody>
                  <a:tcPr marL="4106" marR="4106" marT="4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r" fontAlgn="b">
                        <a:buNone/>
                      </a:pPr>
                      <a:r>
                        <a:rPr lang="en-US" sz="1100" u="none" strike="noStrike">
                          <a:effectLst/>
                        </a:rPr>
                        <a:t>Families</a:t>
                      </a:r>
                      <a:endParaRPr lang="en-US" sz="1100" b="0"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endParaRPr lang="en-US" sz="1100" b="0"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1770521"/>
                  </a:ext>
                </a:extLst>
              </a:tr>
              <a:tr h="171933">
                <a:tc>
                  <a:txBody>
                    <a:bodyPr/>
                    <a:lstStyle/>
                    <a:p>
                      <a:pPr algn="r" fontAlgn="b">
                        <a:buNone/>
                      </a:pPr>
                      <a:r>
                        <a:rPr lang="en-US" sz="1100" b="1" u="none" strike="noStrike">
                          <a:effectLst/>
                        </a:rPr>
                        <a:t>26</a:t>
                      </a:r>
                      <a:endParaRPr lang="en-US" sz="1100" b="1"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100" b="1" u="none" strike="noStrike">
                          <a:effectLst/>
                        </a:rPr>
                        <a:t>Tues</a:t>
                      </a:r>
                      <a:endParaRPr lang="en-US" sz="1100" b="1"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buNone/>
                      </a:pPr>
                      <a:r>
                        <a:rPr lang="en-US" sz="1100" b="1" u="none" strike="noStrike">
                          <a:effectLst/>
                        </a:rPr>
                        <a:t>Paschal </a:t>
                      </a:r>
                      <a:endParaRPr lang="en-US" sz="1100" b="1"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100" b="1" u="none" strike="noStrike" dirty="0">
                          <a:effectLst/>
                        </a:rPr>
                        <a:t>**HOME**</a:t>
                      </a:r>
                      <a:endParaRPr lang="en-US" sz="1100" b="1" i="0" u="none" strike="noStrike" dirty="0">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buNone/>
                      </a:pPr>
                      <a:r>
                        <a:rPr lang="en-US" sz="1100" b="1" u="none" strike="noStrike">
                          <a:effectLst/>
                        </a:rPr>
                        <a:t>630</a:t>
                      </a:r>
                      <a:endParaRPr lang="en-US" sz="1100" b="1" i="0" u="none" strike="noStrike">
                        <a:solidFill>
                          <a:srgbClr val="000000"/>
                        </a:solidFill>
                        <a:effectLst/>
                        <a:latin typeface="Aptos Narrow" panose="020B0004020202020204" pitchFamily="34" charset="0"/>
                      </a:endParaRPr>
                    </a:p>
                  </a:txBody>
                  <a:tcPr marL="4106" marR="4106" marT="4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fontAlgn="ctr">
                        <a:buNone/>
                      </a:pPr>
                      <a:r>
                        <a:rPr lang="en-US" sz="1100" b="1" u="none" strike="noStrike">
                          <a:effectLst/>
                        </a:rPr>
                        <a:t>500</a:t>
                      </a:r>
                      <a:endParaRPr lang="en-US" sz="1100" b="1" i="0" u="none" strike="noStrike">
                        <a:solidFill>
                          <a:srgbClr val="000000"/>
                        </a:solidFill>
                        <a:effectLst/>
                        <a:latin typeface="Aptos Narrow" panose="020B0004020202020204" pitchFamily="34" charset="0"/>
                      </a:endParaRPr>
                    </a:p>
                  </a:txBody>
                  <a:tcPr marL="4106" marR="4106" marT="4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99FF"/>
                    </a:solidFill>
                  </a:tcPr>
                </a:tc>
                <a:tc>
                  <a:txBody>
                    <a:bodyPr/>
                    <a:lstStyle/>
                    <a:p>
                      <a:pPr algn="ctr" fontAlgn="ctr">
                        <a:buNone/>
                      </a:pPr>
                      <a:r>
                        <a:rPr lang="en-US" sz="1100" b="1" u="none" strike="noStrike">
                          <a:effectLst/>
                        </a:rPr>
                        <a:t>530</a:t>
                      </a:r>
                      <a:endParaRPr lang="en-US" sz="1100" b="1" i="0" u="none" strike="noStrike">
                        <a:solidFill>
                          <a:srgbClr val="000000"/>
                        </a:solidFill>
                        <a:effectLst/>
                        <a:latin typeface="Aptos Narrow" panose="020B0004020202020204" pitchFamily="34" charset="0"/>
                      </a:endParaRPr>
                    </a:p>
                  </a:txBody>
                  <a:tcPr marL="4106" marR="4106" marT="4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r" fontAlgn="b">
                        <a:buNone/>
                      </a:pPr>
                      <a:r>
                        <a:rPr lang="en-US" sz="1100" b="1" u="none" strike="noStrike" dirty="0">
                          <a:effectLst/>
                        </a:rPr>
                        <a:t>Families</a:t>
                      </a:r>
                      <a:endParaRPr lang="en-US" sz="1100" b="1" i="0" u="none" strike="noStrike" dirty="0">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en-US" sz="1100" b="1" i="0" u="none" strike="noStrike" dirty="0">
                          <a:solidFill>
                            <a:srgbClr val="000000"/>
                          </a:solidFill>
                          <a:effectLst/>
                          <a:latin typeface="Aptos Narrow" panose="020B0004020202020204" pitchFamily="34" charset="0"/>
                        </a:rPr>
                        <a:t>PARENT NIGHT</a:t>
                      </a: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2414273"/>
                  </a:ext>
                </a:extLst>
              </a:tr>
              <a:tr h="171933">
                <a:tc>
                  <a:txBody>
                    <a:bodyPr/>
                    <a:lstStyle/>
                    <a:p>
                      <a:pPr algn="r" fontAlgn="b">
                        <a:buNone/>
                      </a:pPr>
                      <a:r>
                        <a:rPr lang="en-US" sz="1100" u="none" strike="noStrike">
                          <a:effectLst/>
                        </a:rPr>
                        <a:t>29-30</a:t>
                      </a:r>
                      <a:endParaRPr lang="en-US" sz="1100" b="0"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100" u="none" strike="noStrike">
                          <a:effectLst/>
                        </a:rPr>
                        <a:t>Fri-Sat</a:t>
                      </a:r>
                      <a:endParaRPr lang="en-US" sz="1100" b="0"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buNone/>
                      </a:pPr>
                      <a:r>
                        <a:rPr lang="en-US" sz="1100" u="none" strike="noStrike">
                          <a:effectLst/>
                        </a:rPr>
                        <a:t>Arlington Invitational</a:t>
                      </a:r>
                      <a:endParaRPr lang="en-US" sz="1100" b="0"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buNone/>
                      </a:pPr>
                      <a:r>
                        <a:rPr lang="en-US" sz="1100" u="none" strike="noStrike">
                          <a:effectLst/>
                        </a:rPr>
                        <a:t>Arlington HS</a:t>
                      </a:r>
                      <a:endParaRPr lang="en-US" sz="1100" b="0"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buNone/>
                      </a:pPr>
                      <a:r>
                        <a:rPr lang="en-US" sz="1100" u="none" strike="noStrike">
                          <a:effectLst/>
                        </a:rPr>
                        <a:t>TBA</a:t>
                      </a:r>
                      <a:endParaRPr lang="en-US" sz="1100" b="0" i="0" u="none" strike="noStrike">
                        <a:solidFill>
                          <a:srgbClr val="000000"/>
                        </a:solidFill>
                        <a:effectLst/>
                        <a:latin typeface="Aptos Narrow" panose="020B0004020202020204" pitchFamily="34" charset="0"/>
                      </a:endParaRPr>
                    </a:p>
                  </a:txBody>
                  <a:tcPr marL="4106" marR="4106" marT="4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fontAlgn="ctr">
                        <a:buNone/>
                      </a:pPr>
                      <a:r>
                        <a:rPr lang="en-US" sz="1100" u="none" strike="noStrike">
                          <a:effectLst/>
                        </a:rPr>
                        <a:t> </a:t>
                      </a:r>
                      <a:endParaRPr lang="en-US" sz="1100" b="0" i="0" u="none" strike="noStrike">
                        <a:solidFill>
                          <a:srgbClr val="000000"/>
                        </a:solidFill>
                        <a:effectLst/>
                        <a:latin typeface="Aptos Narrow" panose="020B0004020202020204" pitchFamily="34" charset="0"/>
                      </a:endParaRPr>
                    </a:p>
                  </a:txBody>
                  <a:tcPr marL="4106" marR="4106" marT="4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99FF"/>
                    </a:solidFill>
                  </a:tcPr>
                </a:tc>
                <a:tc>
                  <a:txBody>
                    <a:bodyPr/>
                    <a:lstStyle/>
                    <a:p>
                      <a:pPr algn="ctr" fontAlgn="ctr">
                        <a:buNone/>
                      </a:pPr>
                      <a:r>
                        <a:rPr lang="en-US" sz="1100" u="none" strike="noStrike">
                          <a:effectLst/>
                        </a:rPr>
                        <a:t> </a:t>
                      </a:r>
                      <a:endParaRPr lang="en-US" sz="1100" b="0" i="0" u="none" strike="noStrike">
                        <a:solidFill>
                          <a:srgbClr val="000000"/>
                        </a:solidFill>
                        <a:effectLst/>
                        <a:latin typeface="Aptos Narrow" panose="020B0004020202020204" pitchFamily="34" charset="0"/>
                      </a:endParaRPr>
                    </a:p>
                  </a:txBody>
                  <a:tcPr marL="4106" marR="4106" marT="4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r" fontAlgn="b">
                        <a:buNone/>
                      </a:pPr>
                      <a:r>
                        <a:rPr lang="en-US" sz="1100" u="none" strike="noStrike">
                          <a:effectLst/>
                        </a:rPr>
                        <a:t>??</a:t>
                      </a:r>
                      <a:endParaRPr lang="en-US" sz="1100" b="0"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endParaRPr lang="en-US" sz="1100" b="0"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7368893"/>
                  </a:ext>
                </a:extLst>
              </a:tr>
              <a:tr h="171933">
                <a:tc gridSpan="2">
                  <a:txBody>
                    <a:bodyPr/>
                    <a:lstStyle/>
                    <a:p>
                      <a:pPr algn="l" fontAlgn="b">
                        <a:buNone/>
                      </a:pPr>
                      <a:r>
                        <a:rPr lang="en-US" sz="1100" b="1" u="none" strike="noStrike" dirty="0">
                          <a:effectLst/>
                        </a:rPr>
                        <a:t>September</a:t>
                      </a:r>
                      <a:endParaRPr lang="en-US" sz="1100" b="1" i="0" u="none" strike="noStrike" dirty="0">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l" fontAlgn="b">
                        <a:buNone/>
                      </a:pPr>
                      <a:r>
                        <a:rPr lang="en-US" sz="1100" u="none" strike="noStrike">
                          <a:effectLst/>
                        </a:rPr>
                        <a:t> </a:t>
                      </a:r>
                      <a:endParaRPr lang="en-US" sz="1100" b="0"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buNone/>
                      </a:pPr>
                      <a:r>
                        <a:rPr lang="en-US" sz="1100" u="none" strike="noStrike">
                          <a:effectLst/>
                        </a:rPr>
                        <a:t> </a:t>
                      </a:r>
                      <a:endParaRPr lang="en-US" sz="1100" b="0"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buNone/>
                      </a:pPr>
                      <a:r>
                        <a:rPr lang="en-US" sz="1100" u="none" strike="noStrike">
                          <a:effectLst/>
                        </a:rPr>
                        <a:t> </a:t>
                      </a:r>
                      <a:endParaRPr lang="en-US" sz="1100" b="0" i="0" u="none" strike="noStrike">
                        <a:solidFill>
                          <a:srgbClr val="000000"/>
                        </a:solidFill>
                        <a:effectLst/>
                        <a:latin typeface="Aptos Narrow" panose="020B0004020202020204" pitchFamily="34" charset="0"/>
                      </a:endParaRPr>
                    </a:p>
                  </a:txBody>
                  <a:tcPr marL="4106" marR="4106" marT="4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fontAlgn="ctr">
                        <a:buNone/>
                      </a:pPr>
                      <a:r>
                        <a:rPr lang="en-US" sz="1100" u="none" strike="noStrike">
                          <a:effectLst/>
                        </a:rPr>
                        <a:t> </a:t>
                      </a:r>
                      <a:endParaRPr lang="en-US" sz="1100" b="0" i="0" u="none" strike="noStrike">
                        <a:solidFill>
                          <a:srgbClr val="000000"/>
                        </a:solidFill>
                        <a:effectLst/>
                        <a:latin typeface="Aptos Narrow" panose="020B0004020202020204" pitchFamily="34" charset="0"/>
                      </a:endParaRPr>
                    </a:p>
                  </a:txBody>
                  <a:tcPr marL="4106" marR="4106" marT="4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99FF"/>
                    </a:solidFill>
                  </a:tcPr>
                </a:tc>
                <a:tc>
                  <a:txBody>
                    <a:bodyPr/>
                    <a:lstStyle/>
                    <a:p>
                      <a:pPr algn="ctr" fontAlgn="ctr">
                        <a:buNone/>
                      </a:pPr>
                      <a:r>
                        <a:rPr lang="en-US" sz="1100" u="none" strike="noStrike">
                          <a:effectLst/>
                        </a:rPr>
                        <a:t> </a:t>
                      </a:r>
                      <a:endParaRPr lang="en-US" sz="1100" b="0" i="0" u="none" strike="noStrike">
                        <a:solidFill>
                          <a:srgbClr val="000000"/>
                        </a:solidFill>
                        <a:effectLst/>
                        <a:latin typeface="Aptos Narrow" panose="020B0004020202020204" pitchFamily="34" charset="0"/>
                      </a:endParaRPr>
                    </a:p>
                  </a:txBody>
                  <a:tcPr marL="4106" marR="4106" marT="4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r" fontAlgn="b">
                        <a:buNone/>
                      </a:pPr>
                      <a:r>
                        <a:rPr lang="en-US" sz="1100" u="none" strike="noStrike">
                          <a:effectLst/>
                        </a:rPr>
                        <a:t> </a:t>
                      </a:r>
                      <a:endParaRPr lang="en-US" sz="1100" b="0"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endParaRPr lang="en-US" sz="1100" b="0"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5067543"/>
                  </a:ext>
                </a:extLst>
              </a:tr>
              <a:tr h="171933">
                <a:tc>
                  <a:txBody>
                    <a:bodyPr/>
                    <a:lstStyle/>
                    <a:p>
                      <a:pPr algn="r" fontAlgn="b">
                        <a:buNone/>
                      </a:pPr>
                      <a:r>
                        <a:rPr lang="en-US" sz="1100" u="none" strike="noStrike" dirty="0">
                          <a:effectLst/>
                        </a:rPr>
                        <a:t>2</a:t>
                      </a:r>
                      <a:endParaRPr lang="en-US" sz="1100" b="0" i="0" u="none" strike="noStrike" dirty="0">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100" u="none" strike="noStrike">
                          <a:effectLst/>
                        </a:rPr>
                        <a:t>Tues</a:t>
                      </a:r>
                      <a:endParaRPr lang="en-US" sz="1100" b="0"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buNone/>
                      </a:pPr>
                      <a:r>
                        <a:rPr lang="en-US" sz="1100" u="none" strike="noStrike">
                          <a:effectLst/>
                        </a:rPr>
                        <a:t>Burleson Centennial</a:t>
                      </a:r>
                      <a:endParaRPr lang="en-US" sz="1100" b="0"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buNone/>
                      </a:pPr>
                      <a:r>
                        <a:rPr lang="en-US" sz="1100" u="none" strike="noStrike">
                          <a:effectLst/>
                        </a:rPr>
                        <a:t>Burlington Centennial HS</a:t>
                      </a:r>
                      <a:endParaRPr lang="en-US" sz="1100" b="0"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buNone/>
                      </a:pPr>
                      <a:r>
                        <a:rPr lang="en-US" sz="1100" u="none" strike="noStrike">
                          <a:effectLst/>
                        </a:rPr>
                        <a:t>630</a:t>
                      </a:r>
                      <a:endParaRPr lang="en-US" sz="1100" b="0" i="0" u="none" strike="noStrike">
                        <a:solidFill>
                          <a:srgbClr val="000000"/>
                        </a:solidFill>
                        <a:effectLst/>
                        <a:latin typeface="Aptos Narrow" panose="020B0004020202020204" pitchFamily="34" charset="0"/>
                      </a:endParaRPr>
                    </a:p>
                  </a:txBody>
                  <a:tcPr marL="4106" marR="4106" marT="4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fontAlgn="ctr">
                        <a:buNone/>
                      </a:pPr>
                      <a:r>
                        <a:rPr lang="en-US" sz="1100" u="none" strike="noStrike">
                          <a:effectLst/>
                        </a:rPr>
                        <a:t>500</a:t>
                      </a:r>
                      <a:endParaRPr lang="en-US" sz="1100" b="0" i="0" u="none" strike="noStrike">
                        <a:solidFill>
                          <a:srgbClr val="000000"/>
                        </a:solidFill>
                        <a:effectLst/>
                        <a:latin typeface="Aptos Narrow" panose="020B0004020202020204" pitchFamily="34" charset="0"/>
                      </a:endParaRPr>
                    </a:p>
                  </a:txBody>
                  <a:tcPr marL="4106" marR="4106" marT="4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99FF"/>
                    </a:solidFill>
                  </a:tcPr>
                </a:tc>
                <a:tc>
                  <a:txBody>
                    <a:bodyPr/>
                    <a:lstStyle/>
                    <a:p>
                      <a:pPr algn="ctr" fontAlgn="ctr">
                        <a:buNone/>
                      </a:pPr>
                      <a:r>
                        <a:rPr lang="en-US" sz="1100" u="none" strike="noStrike">
                          <a:effectLst/>
                        </a:rPr>
                        <a:t>530</a:t>
                      </a:r>
                      <a:endParaRPr lang="en-US" sz="1100" b="0" i="0" u="none" strike="noStrike">
                        <a:solidFill>
                          <a:srgbClr val="000000"/>
                        </a:solidFill>
                        <a:effectLst/>
                        <a:latin typeface="Aptos Narrow" panose="020B0004020202020204" pitchFamily="34" charset="0"/>
                      </a:endParaRPr>
                    </a:p>
                  </a:txBody>
                  <a:tcPr marL="4106" marR="4106" marT="4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r" fontAlgn="b">
                        <a:buNone/>
                      </a:pPr>
                      <a:r>
                        <a:rPr lang="en-US" sz="1100" u="none" strike="noStrike">
                          <a:effectLst/>
                        </a:rPr>
                        <a:t>Coaches</a:t>
                      </a:r>
                      <a:endParaRPr lang="en-US" sz="1100" b="0"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endParaRPr lang="en-US" sz="1100" b="0"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4416129"/>
                  </a:ext>
                </a:extLst>
              </a:tr>
              <a:tr h="171933">
                <a:tc>
                  <a:txBody>
                    <a:bodyPr/>
                    <a:lstStyle/>
                    <a:p>
                      <a:pPr algn="r" fontAlgn="b">
                        <a:buNone/>
                      </a:pPr>
                      <a:r>
                        <a:rPr lang="en-US" sz="1100" u="none" strike="noStrike">
                          <a:effectLst/>
                        </a:rPr>
                        <a:t>5</a:t>
                      </a:r>
                      <a:endParaRPr lang="en-US" sz="1100" b="0"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100" u="none" strike="noStrike">
                          <a:effectLst/>
                        </a:rPr>
                        <a:t>Fri</a:t>
                      </a:r>
                      <a:endParaRPr lang="en-US" sz="1100" b="0"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buNone/>
                      </a:pPr>
                      <a:r>
                        <a:rPr lang="en-US" sz="1100" u="none" strike="noStrike">
                          <a:effectLst/>
                        </a:rPr>
                        <a:t>Northwest </a:t>
                      </a:r>
                      <a:endParaRPr lang="en-US" sz="1100" b="0"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buNone/>
                      </a:pPr>
                      <a:r>
                        <a:rPr lang="en-US" sz="1100" u="none" strike="noStrike">
                          <a:effectLst/>
                        </a:rPr>
                        <a:t>Northwest HS</a:t>
                      </a:r>
                      <a:endParaRPr lang="en-US" sz="1100" b="0"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buNone/>
                      </a:pPr>
                      <a:r>
                        <a:rPr lang="en-US" sz="1100" u="none" strike="noStrike">
                          <a:effectLst/>
                        </a:rPr>
                        <a:t>630</a:t>
                      </a:r>
                      <a:endParaRPr lang="en-US" sz="1100" b="0" i="0" u="none" strike="noStrike">
                        <a:solidFill>
                          <a:srgbClr val="000000"/>
                        </a:solidFill>
                        <a:effectLst/>
                        <a:latin typeface="Aptos Narrow" panose="020B0004020202020204" pitchFamily="34" charset="0"/>
                      </a:endParaRPr>
                    </a:p>
                  </a:txBody>
                  <a:tcPr marL="4106" marR="4106" marT="4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fontAlgn="ctr">
                        <a:buNone/>
                      </a:pPr>
                      <a:r>
                        <a:rPr lang="en-US" sz="1100" u="none" strike="noStrike">
                          <a:effectLst/>
                        </a:rPr>
                        <a:t>500</a:t>
                      </a:r>
                      <a:endParaRPr lang="en-US" sz="1100" b="0" i="0" u="none" strike="noStrike">
                        <a:solidFill>
                          <a:srgbClr val="000000"/>
                        </a:solidFill>
                        <a:effectLst/>
                        <a:latin typeface="Aptos Narrow" panose="020B0004020202020204" pitchFamily="34" charset="0"/>
                      </a:endParaRPr>
                    </a:p>
                  </a:txBody>
                  <a:tcPr marL="4106" marR="4106" marT="4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99FF"/>
                    </a:solidFill>
                  </a:tcPr>
                </a:tc>
                <a:tc>
                  <a:txBody>
                    <a:bodyPr/>
                    <a:lstStyle/>
                    <a:p>
                      <a:pPr algn="ctr" fontAlgn="ctr">
                        <a:buNone/>
                      </a:pPr>
                      <a:r>
                        <a:rPr lang="en-US" sz="1100" u="none" strike="noStrike">
                          <a:effectLst/>
                        </a:rPr>
                        <a:t>530</a:t>
                      </a:r>
                      <a:endParaRPr lang="en-US" sz="1100" b="0" i="0" u="none" strike="noStrike">
                        <a:solidFill>
                          <a:srgbClr val="000000"/>
                        </a:solidFill>
                        <a:effectLst/>
                        <a:latin typeface="Aptos Narrow" panose="020B0004020202020204" pitchFamily="34" charset="0"/>
                      </a:endParaRPr>
                    </a:p>
                  </a:txBody>
                  <a:tcPr marL="4106" marR="4106" marT="4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r" fontAlgn="b">
                        <a:buNone/>
                      </a:pPr>
                      <a:r>
                        <a:rPr lang="en-US" sz="1100" u="none" strike="noStrike">
                          <a:effectLst/>
                        </a:rPr>
                        <a:t>Coaches</a:t>
                      </a:r>
                      <a:endParaRPr lang="en-US" sz="1100" b="0"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endParaRPr lang="en-US" sz="1100" b="0"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1873295"/>
                  </a:ext>
                </a:extLst>
              </a:tr>
              <a:tr h="171933">
                <a:tc>
                  <a:txBody>
                    <a:bodyPr/>
                    <a:lstStyle/>
                    <a:p>
                      <a:pPr algn="r" fontAlgn="b">
                        <a:buNone/>
                      </a:pPr>
                      <a:r>
                        <a:rPr lang="en-US" sz="1100" u="none" strike="noStrike">
                          <a:effectLst/>
                        </a:rPr>
                        <a:t>6</a:t>
                      </a:r>
                      <a:endParaRPr lang="en-US" sz="1100" b="0"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100" u="none" strike="noStrike">
                          <a:effectLst/>
                        </a:rPr>
                        <a:t>Sat</a:t>
                      </a:r>
                      <a:endParaRPr lang="en-US" sz="1100" b="0"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buNone/>
                      </a:pPr>
                      <a:r>
                        <a:rPr lang="en-US" sz="1100" u="none" strike="noStrike">
                          <a:effectLst/>
                        </a:rPr>
                        <a:t>Kennendale Tournament</a:t>
                      </a:r>
                      <a:endParaRPr lang="en-US" sz="1100" b="0"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buNone/>
                      </a:pPr>
                      <a:r>
                        <a:rPr lang="en-US" sz="1100" u="none" strike="noStrike">
                          <a:effectLst/>
                        </a:rPr>
                        <a:t>Kennedale HS</a:t>
                      </a:r>
                      <a:endParaRPr lang="en-US" sz="1100" b="0"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buNone/>
                      </a:pPr>
                      <a:r>
                        <a:rPr lang="en-US" sz="1100" u="none" strike="noStrike">
                          <a:effectLst/>
                        </a:rPr>
                        <a:t> </a:t>
                      </a:r>
                      <a:endParaRPr lang="en-US" sz="1100" b="0" i="0" u="none" strike="noStrike">
                        <a:solidFill>
                          <a:srgbClr val="000000"/>
                        </a:solidFill>
                        <a:effectLst/>
                        <a:latin typeface="Aptos Narrow" panose="020B0004020202020204" pitchFamily="34" charset="0"/>
                      </a:endParaRPr>
                    </a:p>
                  </a:txBody>
                  <a:tcPr marL="4106" marR="4106" marT="4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fontAlgn="ctr">
                        <a:buNone/>
                      </a:pPr>
                      <a:r>
                        <a:rPr lang="en-US" sz="1100" u="none" strike="noStrike">
                          <a:effectLst/>
                        </a:rPr>
                        <a:t>TBA</a:t>
                      </a:r>
                      <a:endParaRPr lang="en-US" sz="1100" b="0" i="0" u="none" strike="noStrike">
                        <a:solidFill>
                          <a:srgbClr val="000000"/>
                        </a:solidFill>
                        <a:effectLst/>
                        <a:latin typeface="Aptos Narrow" panose="020B0004020202020204" pitchFamily="34" charset="0"/>
                      </a:endParaRPr>
                    </a:p>
                  </a:txBody>
                  <a:tcPr marL="4106" marR="4106" marT="4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99FF"/>
                    </a:solidFill>
                  </a:tcPr>
                </a:tc>
                <a:tc>
                  <a:txBody>
                    <a:bodyPr/>
                    <a:lstStyle/>
                    <a:p>
                      <a:pPr algn="ctr" fontAlgn="ctr">
                        <a:buNone/>
                      </a:pPr>
                      <a:r>
                        <a:rPr lang="en-US" sz="1100" u="none" strike="noStrike">
                          <a:effectLst/>
                        </a:rPr>
                        <a:t>TBA</a:t>
                      </a:r>
                      <a:endParaRPr lang="en-US" sz="1100" b="0" i="0" u="none" strike="noStrike">
                        <a:solidFill>
                          <a:srgbClr val="000000"/>
                        </a:solidFill>
                        <a:effectLst/>
                        <a:latin typeface="Aptos Narrow" panose="020B0004020202020204" pitchFamily="34" charset="0"/>
                      </a:endParaRPr>
                    </a:p>
                  </a:txBody>
                  <a:tcPr marL="4106" marR="4106" marT="4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r" fontAlgn="b">
                        <a:buNone/>
                      </a:pPr>
                      <a:r>
                        <a:rPr lang="en-US" sz="1100" u="none" strike="noStrike">
                          <a:effectLst/>
                        </a:rPr>
                        <a:t>Families</a:t>
                      </a:r>
                      <a:endParaRPr lang="en-US" sz="1100" b="0"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endParaRPr lang="en-US" sz="1100" b="0"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8840510"/>
                  </a:ext>
                </a:extLst>
              </a:tr>
              <a:tr h="171933">
                <a:tc>
                  <a:txBody>
                    <a:bodyPr/>
                    <a:lstStyle/>
                    <a:p>
                      <a:pPr algn="r" fontAlgn="b">
                        <a:buNone/>
                      </a:pPr>
                      <a:r>
                        <a:rPr lang="en-US" sz="1100" b="1" u="none" strike="noStrike">
                          <a:effectLst/>
                        </a:rPr>
                        <a:t>9</a:t>
                      </a:r>
                      <a:endParaRPr lang="en-US" sz="1100" b="1"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100" b="1" u="none" strike="noStrike">
                          <a:effectLst/>
                        </a:rPr>
                        <a:t>Tues</a:t>
                      </a:r>
                      <a:endParaRPr lang="en-US" sz="1100" b="1"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buNone/>
                      </a:pPr>
                      <a:r>
                        <a:rPr lang="en-US" sz="1100" b="1" u="none" strike="noStrike">
                          <a:effectLst/>
                        </a:rPr>
                        <a:t>Fossil Ridge</a:t>
                      </a:r>
                      <a:endParaRPr lang="en-US" sz="1100" b="1"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100" b="1" u="none" strike="noStrike" dirty="0">
                          <a:effectLst/>
                        </a:rPr>
                        <a:t>**HOME**</a:t>
                      </a:r>
                      <a:endParaRPr lang="en-US" sz="1100" b="1" i="0" u="none" strike="noStrike" dirty="0">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buNone/>
                      </a:pPr>
                      <a:r>
                        <a:rPr lang="en-US" sz="1100" b="1" u="none" strike="noStrike">
                          <a:effectLst/>
                        </a:rPr>
                        <a:t>600</a:t>
                      </a:r>
                      <a:endParaRPr lang="en-US" sz="1100" b="1" i="0" u="none" strike="noStrike">
                        <a:solidFill>
                          <a:srgbClr val="000000"/>
                        </a:solidFill>
                        <a:effectLst/>
                        <a:latin typeface="Aptos Narrow" panose="020B0004020202020204" pitchFamily="34" charset="0"/>
                      </a:endParaRPr>
                    </a:p>
                  </a:txBody>
                  <a:tcPr marL="4106" marR="4106" marT="4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fontAlgn="ctr">
                        <a:buNone/>
                      </a:pPr>
                      <a:r>
                        <a:rPr lang="en-US" sz="1100" b="1" u="none" strike="noStrike">
                          <a:effectLst/>
                        </a:rPr>
                        <a:t>500</a:t>
                      </a:r>
                      <a:endParaRPr lang="en-US" sz="1100" b="1" i="0" u="none" strike="noStrike">
                        <a:solidFill>
                          <a:srgbClr val="000000"/>
                        </a:solidFill>
                        <a:effectLst/>
                        <a:latin typeface="Aptos Narrow" panose="020B0004020202020204" pitchFamily="34" charset="0"/>
                      </a:endParaRPr>
                    </a:p>
                  </a:txBody>
                  <a:tcPr marL="4106" marR="4106" marT="4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99FF"/>
                    </a:solidFill>
                  </a:tcPr>
                </a:tc>
                <a:tc>
                  <a:txBody>
                    <a:bodyPr/>
                    <a:lstStyle/>
                    <a:p>
                      <a:pPr algn="ctr" fontAlgn="ctr">
                        <a:buNone/>
                      </a:pPr>
                      <a:r>
                        <a:rPr lang="en-US" sz="1100" b="1" u="none" strike="noStrike">
                          <a:effectLst/>
                        </a:rPr>
                        <a:t>500</a:t>
                      </a:r>
                      <a:endParaRPr lang="en-US" sz="1100" b="1" i="0" u="none" strike="noStrike">
                        <a:solidFill>
                          <a:srgbClr val="000000"/>
                        </a:solidFill>
                        <a:effectLst/>
                        <a:latin typeface="Aptos Narrow" panose="020B0004020202020204" pitchFamily="34" charset="0"/>
                      </a:endParaRPr>
                    </a:p>
                  </a:txBody>
                  <a:tcPr marL="4106" marR="4106" marT="4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r" fontAlgn="b">
                        <a:buNone/>
                      </a:pPr>
                      <a:r>
                        <a:rPr lang="en-US" sz="1100" b="1" u="none" strike="noStrike" dirty="0">
                          <a:effectLst/>
                        </a:rPr>
                        <a:t>Families</a:t>
                      </a:r>
                      <a:endParaRPr lang="en-US" sz="1100" b="1" i="0" u="none" strike="noStrike" dirty="0">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en-US" sz="1100" b="1" i="0" u="none" strike="noStrike" dirty="0">
                          <a:solidFill>
                            <a:srgbClr val="000000"/>
                          </a:solidFill>
                          <a:effectLst/>
                          <a:latin typeface="Aptos Narrow" panose="020B0004020202020204" pitchFamily="34" charset="0"/>
                        </a:rPr>
                        <a:t>Teacher/Military</a:t>
                      </a: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6166519"/>
                  </a:ext>
                </a:extLst>
              </a:tr>
              <a:tr h="171933">
                <a:tc>
                  <a:txBody>
                    <a:bodyPr/>
                    <a:lstStyle/>
                    <a:p>
                      <a:pPr algn="r" fontAlgn="b">
                        <a:buNone/>
                      </a:pPr>
                      <a:r>
                        <a:rPr lang="en-US" sz="1100" u="none" strike="noStrike">
                          <a:effectLst/>
                        </a:rPr>
                        <a:t>12</a:t>
                      </a:r>
                      <a:endParaRPr lang="en-US" sz="1100" b="0"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100" u="none" strike="noStrike">
                          <a:effectLst/>
                        </a:rPr>
                        <a:t>Fri</a:t>
                      </a:r>
                      <a:endParaRPr lang="en-US" sz="1100" b="0"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buNone/>
                      </a:pPr>
                      <a:r>
                        <a:rPr lang="en-US" sz="1100" u="none" strike="noStrike">
                          <a:effectLst/>
                        </a:rPr>
                        <a:t>Granbury  </a:t>
                      </a:r>
                      <a:endParaRPr lang="en-US" sz="1100" b="0"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buNone/>
                      </a:pPr>
                      <a:r>
                        <a:rPr lang="en-US" sz="1100" u="none" strike="noStrike">
                          <a:effectLst/>
                        </a:rPr>
                        <a:t>Granbury HS</a:t>
                      </a:r>
                      <a:endParaRPr lang="en-US" sz="1100" b="0"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buNone/>
                      </a:pPr>
                      <a:r>
                        <a:rPr lang="en-US" sz="1100" u="none" strike="noStrike">
                          <a:effectLst/>
                        </a:rPr>
                        <a:t>500</a:t>
                      </a:r>
                      <a:endParaRPr lang="en-US" sz="1100" b="0" i="0" u="none" strike="noStrike">
                        <a:solidFill>
                          <a:srgbClr val="000000"/>
                        </a:solidFill>
                        <a:effectLst/>
                        <a:latin typeface="Aptos Narrow" panose="020B0004020202020204" pitchFamily="34" charset="0"/>
                      </a:endParaRPr>
                    </a:p>
                  </a:txBody>
                  <a:tcPr marL="4106" marR="4106" marT="4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fontAlgn="ctr">
                        <a:buNone/>
                      </a:pPr>
                      <a:r>
                        <a:rPr lang="en-US" sz="1100" u="none" strike="noStrike">
                          <a:effectLst/>
                        </a:rPr>
                        <a:t>500</a:t>
                      </a:r>
                      <a:endParaRPr lang="en-US" sz="1100" b="0" i="0" u="none" strike="noStrike">
                        <a:solidFill>
                          <a:srgbClr val="000000"/>
                        </a:solidFill>
                        <a:effectLst/>
                        <a:latin typeface="Aptos Narrow" panose="020B0004020202020204" pitchFamily="34" charset="0"/>
                      </a:endParaRPr>
                    </a:p>
                  </a:txBody>
                  <a:tcPr marL="4106" marR="4106" marT="4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99FF"/>
                    </a:solidFill>
                  </a:tcPr>
                </a:tc>
                <a:tc>
                  <a:txBody>
                    <a:bodyPr/>
                    <a:lstStyle/>
                    <a:p>
                      <a:pPr algn="ctr" fontAlgn="ctr">
                        <a:buNone/>
                      </a:pPr>
                      <a:r>
                        <a:rPr lang="en-US" sz="1100" u="none" strike="noStrike">
                          <a:effectLst/>
                        </a:rPr>
                        <a:t>500</a:t>
                      </a:r>
                      <a:endParaRPr lang="en-US" sz="1100" b="0" i="0" u="none" strike="noStrike">
                        <a:solidFill>
                          <a:srgbClr val="000000"/>
                        </a:solidFill>
                        <a:effectLst/>
                        <a:latin typeface="Aptos Narrow" panose="020B0004020202020204" pitchFamily="34" charset="0"/>
                      </a:endParaRPr>
                    </a:p>
                  </a:txBody>
                  <a:tcPr marL="4106" marR="4106" marT="4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r" fontAlgn="b">
                        <a:buNone/>
                      </a:pPr>
                      <a:r>
                        <a:rPr lang="en-US" sz="1100" u="none" strike="noStrike">
                          <a:effectLst/>
                        </a:rPr>
                        <a:t>Coaches</a:t>
                      </a:r>
                      <a:endParaRPr lang="en-US" sz="1100" b="0"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endParaRPr lang="en-US" sz="1100" b="0"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9641546"/>
                  </a:ext>
                </a:extLst>
              </a:tr>
              <a:tr h="171933">
                <a:tc>
                  <a:txBody>
                    <a:bodyPr/>
                    <a:lstStyle/>
                    <a:p>
                      <a:pPr algn="r" fontAlgn="b">
                        <a:buNone/>
                      </a:pPr>
                      <a:r>
                        <a:rPr lang="en-US" sz="1100" b="1" u="none" strike="noStrike">
                          <a:solidFill>
                            <a:schemeClr val="tx1"/>
                          </a:solidFill>
                          <a:effectLst/>
                        </a:rPr>
                        <a:t>13</a:t>
                      </a:r>
                      <a:endParaRPr lang="en-US" sz="1100" b="1" i="0" u="none" strike="noStrike">
                        <a:solidFill>
                          <a:schemeClr val="tx1"/>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6D6D"/>
                    </a:solidFill>
                  </a:tcPr>
                </a:tc>
                <a:tc>
                  <a:txBody>
                    <a:bodyPr/>
                    <a:lstStyle/>
                    <a:p>
                      <a:pPr algn="ctr" fontAlgn="b">
                        <a:buNone/>
                      </a:pPr>
                      <a:r>
                        <a:rPr lang="en-US" sz="1100" b="1" u="none" strike="noStrike">
                          <a:solidFill>
                            <a:schemeClr val="tx1"/>
                          </a:solidFill>
                          <a:effectLst/>
                        </a:rPr>
                        <a:t>Sat</a:t>
                      </a:r>
                      <a:endParaRPr lang="en-US" sz="1100" b="1" i="0" u="none" strike="noStrike">
                        <a:solidFill>
                          <a:schemeClr val="tx1"/>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6D6D"/>
                    </a:solidFill>
                  </a:tcPr>
                </a:tc>
                <a:tc>
                  <a:txBody>
                    <a:bodyPr/>
                    <a:lstStyle/>
                    <a:p>
                      <a:pPr algn="l" fontAlgn="b">
                        <a:buNone/>
                      </a:pPr>
                      <a:r>
                        <a:rPr lang="en-US" sz="1100" b="1" u="none" strike="noStrike">
                          <a:solidFill>
                            <a:schemeClr val="tx1"/>
                          </a:solidFill>
                          <a:effectLst/>
                        </a:rPr>
                        <a:t>Middle School Madness</a:t>
                      </a:r>
                      <a:endParaRPr lang="en-US" sz="1100" b="1" i="0" u="none" strike="noStrike">
                        <a:solidFill>
                          <a:schemeClr val="tx1"/>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6D6D"/>
                    </a:solidFill>
                  </a:tcPr>
                </a:tc>
                <a:tc gridSpan="2">
                  <a:txBody>
                    <a:bodyPr/>
                    <a:lstStyle/>
                    <a:p>
                      <a:pPr algn="ctr" fontAlgn="b">
                        <a:buNone/>
                      </a:pPr>
                      <a:r>
                        <a:rPr lang="en-US" sz="1100" b="1" u="none" strike="noStrike">
                          <a:solidFill>
                            <a:schemeClr val="tx1"/>
                          </a:solidFill>
                          <a:effectLst/>
                        </a:rPr>
                        <a:t>CTHS, EMHS, EWMS, MCMS</a:t>
                      </a:r>
                      <a:endParaRPr lang="en-US" sz="1100" b="1" i="0" u="none" strike="noStrike">
                        <a:solidFill>
                          <a:schemeClr val="tx1"/>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6D6D"/>
                    </a:solidFill>
                  </a:tcPr>
                </a:tc>
                <a:tc hMerge="1">
                  <a:txBody>
                    <a:bodyPr/>
                    <a:lstStyle/>
                    <a:p>
                      <a:endParaRPr lang="en-US"/>
                    </a:p>
                  </a:txBody>
                  <a:tcPr/>
                </a:tc>
                <a:tc gridSpan="3">
                  <a:txBody>
                    <a:bodyPr/>
                    <a:lstStyle/>
                    <a:p>
                      <a:pPr algn="ctr" fontAlgn="b">
                        <a:buNone/>
                      </a:pPr>
                      <a:r>
                        <a:rPr lang="en-US" sz="1100" b="1" u="none" strike="noStrike" dirty="0">
                          <a:solidFill>
                            <a:schemeClr val="tx1"/>
                          </a:solidFill>
                          <a:effectLst/>
                        </a:rPr>
                        <a:t>**ALL HANDS ON DECK**</a:t>
                      </a:r>
                      <a:endParaRPr lang="en-US" sz="1100" b="1" i="0" u="none" strike="noStrike" dirty="0">
                        <a:solidFill>
                          <a:schemeClr val="tx1"/>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6D6D"/>
                    </a:solidFill>
                  </a:tcPr>
                </a:tc>
                <a:tc hMerge="1">
                  <a:txBody>
                    <a:bodyPr/>
                    <a:lstStyle/>
                    <a:p>
                      <a:endParaRPr lang="en-US"/>
                    </a:p>
                  </a:txBody>
                  <a:tcPr/>
                </a:tc>
                <a:tc hMerge="1">
                  <a:txBody>
                    <a:bodyPr/>
                    <a:lstStyle/>
                    <a:p>
                      <a:endParaRPr lang="en-US"/>
                    </a:p>
                  </a:txBody>
                  <a:tcPr/>
                </a:tc>
                <a:tc>
                  <a:txBody>
                    <a:bodyPr/>
                    <a:lstStyle/>
                    <a:p>
                      <a:pPr algn="ctr" fontAlgn="b">
                        <a:buNone/>
                      </a:pPr>
                      <a:endParaRPr lang="en-US" sz="1100" b="1" i="0" u="none" strike="noStrike" dirty="0">
                        <a:solidFill>
                          <a:schemeClr val="tx1"/>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6D6D"/>
                    </a:solidFill>
                  </a:tcPr>
                </a:tc>
                <a:extLst>
                  <a:ext uri="{0D108BD9-81ED-4DB2-BD59-A6C34878D82A}">
                    <a16:rowId xmlns:a16="http://schemas.microsoft.com/office/drawing/2014/main" val="1070524186"/>
                  </a:ext>
                </a:extLst>
              </a:tr>
              <a:tr h="171933">
                <a:tc>
                  <a:txBody>
                    <a:bodyPr/>
                    <a:lstStyle/>
                    <a:p>
                      <a:pPr algn="r" fontAlgn="b">
                        <a:buNone/>
                      </a:pPr>
                      <a:r>
                        <a:rPr lang="en-US" sz="1100" b="1" u="none" strike="noStrike">
                          <a:effectLst/>
                        </a:rPr>
                        <a:t>19</a:t>
                      </a:r>
                      <a:endParaRPr lang="en-US" sz="1100" b="1"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100" b="1" u="none" strike="noStrike">
                          <a:effectLst/>
                        </a:rPr>
                        <a:t>Fri</a:t>
                      </a:r>
                      <a:endParaRPr lang="en-US" sz="1100" b="1"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buNone/>
                      </a:pPr>
                      <a:r>
                        <a:rPr lang="en-US" sz="1100" b="1" u="none" strike="noStrike">
                          <a:effectLst/>
                        </a:rPr>
                        <a:t>Brewer</a:t>
                      </a:r>
                      <a:endParaRPr lang="en-US" sz="1100" b="1"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100" b="1" u="none" strike="noStrike" dirty="0">
                          <a:effectLst/>
                        </a:rPr>
                        <a:t>**HOME**</a:t>
                      </a:r>
                      <a:endParaRPr lang="en-US" sz="1100" b="1" i="0" u="none" strike="noStrike" dirty="0">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buNone/>
                      </a:pPr>
                      <a:r>
                        <a:rPr lang="en-US" sz="1100" b="1" u="none" strike="noStrike">
                          <a:effectLst/>
                        </a:rPr>
                        <a:t>600</a:t>
                      </a:r>
                      <a:endParaRPr lang="en-US" sz="1100" b="1" i="0" u="none" strike="noStrike">
                        <a:solidFill>
                          <a:srgbClr val="000000"/>
                        </a:solidFill>
                        <a:effectLst/>
                        <a:latin typeface="Aptos Narrow" panose="020B0004020202020204" pitchFamily="34" charset="0"/>
                      </a:endParaRPr>
                    </a:p>
                  </a:txBody>
                  <a:tcPr marL="4106" marR="4106" marT="4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fontAlgn="ctr">
                        <a:buNone/>
                      </a:pPr>
                      <a:r>
                        <a:rPr lang="en-US" sz="1100" b="1" u="none" strike="noStrike">
                          <a:effectLst/>
                        </a:rPr>
                        <a:t>500</a:t>
                      </a:r>
                      <a:endParaRPr lang="en-US" sz="1100" b="1" i="0" u="none" strike="noStrike">
                        <a:solidFill>
                          <a:srgbClr val="000000"/>
                        </a:solidFill>
                        <a:effectLst/>
                        <a:latin typeface="Aptos Narrow" panose="020B0004020202020204" pitchFamily="34" charset="0"/>
                      </a:endParaRPr>
                    </a:p>
                  </a:txBody>
                  <a:tcPr marL="4106" marR="4106" marT="4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99FF"/>
                    </a:solidFill>
                  </a:tcPr>
                </a:tc>
                <a:tc>
                  <a:txBody>
                    <a:bodyPr/>
                    <a:lstStyle/>
                    <a:p>
                      <a:pPr algn="ctr" fontAlgn="ctr">
                        <a:buNone/>
                      </a:pPr>
                      <a:r>
                        <a:rPr lang="en-US" sz="1100" b="1" u="none" strike="noStrike">
                          <a:effectLst/>
                        </a:rPr>
                        <a:t>500</a:t>
                      </a:r>
                      <a:endParaRPr lang="en-US" sz="1100" b="1" i="0" u="none" strike="noStrike">
                        <a:solidFill>
                          <a:srgbClr val="000000"/>
                        </a:solidFill>
                        <a:effectLst/>
                        <a:latin typeface="Aptos Narrow" panose="020B0004020202020204" pitchFamily="34" charset="0"/>
                      </a:endParaRPr>
                    </a:p>
                  </a:txBody>
                  <a:tcPr marL="4106" marR="4106" marT="4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r" fontAlgn="b">
                        <a:buNone/>
                      </a:pPr>
                      <a:r>
                        <a:rPr lang="en-US" sz="1100" b="1" u="none" strike="noStrike" dirty="0">
                          <a:effectLst/>
                        </a:rPr>
                        <a:t>Families</a:t>
                      </a:r>
                      <a:endParaRPr lang="en-US" sz="1100" b="1" i="0" u="none" strike="noStrike" dirty="0">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en-US" sz="1100" b="1" i="0" u="none" strike="noStrike" dirty="0">
                          <a:solidFill>
                            <a:srgbClr val="000000"/>
                          </a:solidFill>
                          <a:effectLst/>
                          <a:latin typeface="Aptos Narrow" panose="020B0004020202020204" pitchFamily="34" charset="0"/>
                        </a:rPr>
                        <a:t>HOMECOMING</a:t>
                      </a: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4213302"/>
                  </a:ext>
                </a:extLst>
              </a:tr>
              <a:tr h="171933">
                <a:tc>
                  <a:txBody>
                    <a:bodyPr/>
                    <a:lstStyle/>
                    <a:p>
                      <a:pPr algn="r" fontAlgn="b">
                        <a:buNone/>
                      </a:pPr>
                      <a:r>
                        <a:rPr lang="en-US" sz="1100" u="none" strike="noStrike">
                          <a:effectLst/>
                        </a:rPr>
                        <a:t>23</a:t>
                      </a:r>
                      <a:endParaRPr lang="en-US" sz="1100" b="0"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100" u="none" strike="noStrike">
                          <a:effectLst/>
                        </a:rPr>
                        <a:t>Tues</a:t>
                      </a:r>
                      <a:endParaRPr lang="en-US" sz="1100" b="0"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buNone/>
                      </a:pPr>
                      <a:r>
                        <a:rPr lang="en-US" sz="1100" u="none" strike="noStrike">
                          <a:effectLst/>
                        </a:rPr>
                        <a:t>Azle</a:t>
                      </a:r>
                      <a:endParaRPr lang="en-US" sz="1100" b="0"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buNone/>
                      </a:pPr>
                      <a:r>
                        <a:rPr lang="en-US" sz="1100" u="none" strike="noStrike">
                          <a:effectLst/>
                        </a:rPr>
                        <a:t>Azle HS</a:t>
                      </a:r>
                      <a:endParaRPr lang="en-US" sz="1100" b="0"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buNone/>
                      </a:pPr>
                      <a:r>
                        <a:rPr lang="en-US" sz="1100" u="none" strike="noStrike">
                          <a:effectLst/>
                        </a:rPr>
                        <a:t>600</a:t>
                      </a:r>
                      <a:endParaRPr lang="en-US" sz="1100" b="0" i="0" u="none" strike="noStrike">
                        <a:solidFill>
                          <a:srgbClr val="000000"/>
                        </a:solidFill>
                        <a:effectLst/>
                        <a:latin typeface="Aptos Narrow" panose="020B0004020202020204" pitchFamily="34" charset="0"/>
                      </a:endParaRPr>
                    </a:p>
                  </a:txBody>
                  <a:tcPr marL="4106" marR="4106" marT="4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fontAlgn="ctr">
                        <a:buNone/>
                      </a:pPr>
                      <a:r>
                        <a:rPr lang="en-US" sz="1100" u="none" strike="noStrike">
                          <a:effectLst/>
                        </a:rPr>
                        <a:t>500</a:t>
                      </a:r>
                      <a:endParaRPr lang="en-US" sz="1100" b="0" i="0" u="none" strike="noStrike">
                        <a:solidFill>
                          <a:srgbClr val="000000"/>
                        </a:solidFill>
                        <a:effectLst/>
                        <a:latin typeface="Aptos Narrow" panose="020B0004020202020204" pitchFamily="34" charset="0"/>
                      </a:endParaRPr>
                    </a:p>
                  </a:txBody>
                  <a:tcPr marL="4106" marR="4106" marT="4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99FF"/>
                    </a:solidFill>
                  </a:tcPr>
                </a:tc>
                <a:tc>
                  <a:txBody>
                    <a:bodyPr/>
                    <a:lstStyle/>
                    <a:p>
                      <a:pPr algn="ctr" fontAlgn="ctr">
                        <a:buNone/>
                      </a:pPr>
                      <a:r>
                        <a:rPr lang="en-US" sz="1100" u="none" strike="noStrike">
                          <a:effectLst/>
                        </a:rPr>
                        <a:t>500</a:t>
                      </a:r>
                      <a:endParaRPr lang="en-US" sz="1100" b="0" i="0" u="none" strike="noStrike">
                        <a:solidFill>
                          <a:srgbClr val="000000"/>
                        </a:solidFill>
                        <a:effectLst/>
                        <a:latin typeface="Aptos Narrow" panose="020B0004020202020204" pitchFamily="34" charset="0"/>
                      </a:endParaRPr>
                    </a:p>
                  </a:txBody>
                  <a:tcPr marL="4106" marR="4106" marT="4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r" fontAlgn="b">
                        <a:buNone/>
                      </a:pPr>
                      <a:r>
                        <a:rPr lang="en-US" sz="1100" u="none" strike="noStrike">
                          <a:effectLst/>
                        </a:rPr>
                        <a:t>Coaches</a:t>
                      </a:r>
                      <a:endParaRPr lang="en-US" sz="1100" b="0"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endParaRPr lang="en-US" sz="1100" b="0"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8833874"/>
                  </a:ext>
                </a:extLst>
              </a:tr>
              <a:tr h="171933">
                <a:tc>
                  <a:txBody>
                    <a:bodyPr/>
                    <a:lstStyle/>
                    <a:p>
                      <a:pPr algn="r" fontAlgn="b">
                        <a:buNone/>
                      </a:pPr>
                      <a:r>
                        <a:rPr lang="en-US" sz="1100" b="1" u="none" strike="noStrike">
                          <a:effectLst/>
                        </a:rPr>
                        <a:t>26</a:t>
                      </a:r>
                      <a:endParaRPr lang="en-US" sz="1100" b="1"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100" b="1" u="none" strike="noStrike">
                          <a:effectLst/>
                        </a:rPr>
                        <a:t>Fri</a:t>
                      </a:r>
                      <a:endParaRPr lang="en-US" sz="1100" b="1"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buNone/>
                      </a:pPr>
                      <a:r>
                        <a:rPr lang="en-US" sz="1100" b="1" u="none" strike="noStrike">
                          <a:effectLst/>
                        </a:rPr>
                        <a:t>Saginaw</a:t>
                      </a:r>
                      <a:endParaRPr lang="en-US" sz="1100" b="1"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100" b="1" u="none" strike="noStrike" dirty="0">
                          <a:effectLst/>
                        </a:rPr>
                        <a:t>**HOME**</a:t>
                      </a:r>
                      <a:endParaRPr lang="en-US" sz="1100" b="1" i="0" u="none" strike="noStrike" dirty="0">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buNone/>
                      </a:pPr>
                      <a:r>
                        <a:rPr lang="en-US" sz="1100" b="1" u="none" strike="noStrike">
                          <a:effectLst/>
                        </a:rPr>
                        <a:t>600</a:t>
                      </a:r>
                      <a:endParaRPr lang="en-US" sz="1100" b="1" i="0" u="none" strike="noStrike">
                        <a:solidFill>
                          <a:srgbClr val="000000"/>
                        </a:solidFill>
                        <a:effectLst/>
                        <a:latin typeface="Aptos Narrow" panose="020B0004020202020204" pitchFamily="34" charset="0"/>
                      </a:endParaRPr>
                    </a:p>
                  </a:txBody>
                  <a:tcPr marL="4106" marR="4106" marT="4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fontAlgn="ctr">
                        <a:buNone/>
                      </a:pPr>
                      <a:r>
                        <a:rPr lang="en-US" sz="1100" b="1" u="none" strike="noStrike">
                          <a:effectLst/>
                        </a:rPr>
                        <a:t>500</a:t>
                      </a:r>
                      <a:endParaRPr lang="en-US" sz="1100" b="1" i="0" u="none" strike="noStrike">
                        <a:solidFill>
                          <a:srgbClr val="000000"/>
                        </a:solidFill>
                        <a:effectLst/>
                        <a:latin typeface="Aptos Narrow" panose="020B0004020202020204" pitchFamily="34" charset="0"/>
                      </a:endParaRPr>
                    </a:p>
                  </a:txBody>
                  <a:tcPr marL="4106" marR="4106" marT="4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99FF"/>
                    </a:solidFill>
                  </a:tcPr>
                </a:tc>
                <a:tc>
                  <a:txBody>
                    <a:bodyPr/>
                    <a:lstStyle/>
                    <a:p>
                      <a:pPr algn="ctr" fontAlgn="ctr">
                        <a:buNone/>
                      </a:pPr>
                      <a:r>
                        <a:rPr lang="en-US" sz="1100" b="1" u="none" strike="noStrike">
                          <a:effectLst/>
                        </a:rPr>
                        <a:t>500</a:t>
                      </a:r>
                      <a:endParaRPr lang="en-US" sz="1100" b="1" i="0" u="none" strike="noStrike">
                        <a:solidFill>
                          <a:srgbClr val="000000"/>
                        </a:solidFill>
                        <a:effectLst/>
                        <a:latin typeface="Aptos Narrow" panose="020B0004020202020204" pitchFamily="34" charset="0"/>
                      </a:endParaRPr>
                    </a:p>
                  </a:txBody>
                  <a:tcPr marL="4106" marR="4106" marT="4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r" fontAlgn="b">
                        <a:buNone/>
                      </a:pPr>
                      <a:r>
                        <a:rPr lang="en-US" sz="1100" b="1" u="none" strike="noStrike" dirty="0">
                          <a:effectLst/>
                        </a:rPr>
                        <a:t>Families</a:t>
                      </a:r>
                      <a:endParaRPr lang="en-US" sz="1100" b="1" i="0" u="none" strike="noStrike" dirty="0">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endParaRPr lang="en-US" sz="1100" b="1" i="0" u="none" strike="noStrike" dirty="0">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6552852"/>
                  </a:ext>
                </a:extLst>
              </a:tr>
              <a:tr h="171933">
                <a:tc>
                  <a:txBody>
                    <a:bodyPr/>
                    <a:lstStyle/>
                    <a:p>
                      <a:pPr algn="r" fontAlgn="b">
                        <a:buNone/>
                      </a:pPr>
                      <a:r>
                        <a:rPr lang="en-US" sz="1100" b="1" u="none" strike="noStrike">
                          <a:effectLst/>
                        </a:rPr>
                        <a:t>30</a:t>
                      </a:r>
                      <a:endParaRPr lang="en-US" sz="1100" b="1"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100" b="1" u="none" strike="noStrike">
                          <a:effectLst/>
                        </a:rPr>
                        <a:t>Tues</a:t>
                      </a:r>
                      <a:endParaRPr lang="en-US" sz="1100" b="1"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buNone/>
                      </a:pPr>
                      <a:r>
                        <a:rPr lang="en-US" sz="1100" b="1" u="none" strike="noStrike">
                          <a:effectLst/>
                        </a:rPr>
                        <a:t>Aledo</a:t>
                      </a:r>
                      <a:endParaRPr lang="en-US" sz="1100" b="1"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100" b="1" u="none" strike="noStrike" dirty="0">
                          <a:effectLst/>
                        </a:rPr>
                        <a:t>**HOME**</a:t>
                      </a:r>
                      <a:endParaRPr lang="en-US" sz="1100" b="1" i="0" u="none" strike="noStrike" dirty="0">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buNone/>
                      </a:pPr>
                      <a:r>
                        <a:rPr lang="en-US" sz="1100" b="1" u="none" strike="noStrike">
                          <a:effectLst/>
                        </a:rPr>
                        <a:t>600</a:t>
                      </a:r>
                      <a:endParaRPr lang="en-US" sz="1100" b="1" i="0" u="none" strike="noStrike">
                        <a:solidFill>
                          <a:srgbClr val="000000"/>
                        </a:solidFill>
                        <a:effectLst/>
                        <a:latin typeface="Aptos Narrow" panose="020B0004020202020204" pitchFamily="34" charset="0"/>
                      </a:endParaRPr>
                    </a:p>
                  </a:txBody>
                  <a:tcPr marL="4106" marR="4106" marT="4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fontAlgn="ctr">
                        <a:buNone/>
                      </a:pPr>
                      <a:r>
                        <a:rPr lang="en-US" sz="1100" b="1" u="none" strike="noStrike">
                          <a:effectLst/>
                        </a:rPr>
                        <a:t>500</a:t>
                      </a:r>
                      <a:endParaRPr lang="en-US" sz="1100" b="1" i="0" u="none" strike="noStrike">
                        <a:solidFill>
                          <a:srgbClr val="000000"/>
                        </a:solidFill>
                        <a:effectLst/>
                        <a:latin typeface="Aptos Narrow" panose="020B0004020202020204" pitchFamily="34" charset="0"/>
                      </a:endParaRPr>
                    </a:p>
                  </a:txBody>
                  <a:tcPr marL="4106" marR="4106" marT="4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99FF"/>
                    </a:solidFill>
                  </a:tcPr>
                </a:tc>
                <a:tc>
                  <a:txBody>
                    <a:bodyPr/>
                    <a:lstStyle/>
                    <a:p>
                      <a:pPr algn="ctr" fontAlgn="ctr">
                        <a:buNone/>
                      </a:pPr>
                      <a:r>
                        <a:rPr lang="en-US" sz="1100" b="1" u="none" strike="noStrike">
                          <a:effectLst/>
                        </a:rPr>
                        <a:t>500</a:t>
                      </a:r>
                      <a:endParaRPr lang="en-US" sz="1100" b="1" i="0" u="none" strike="noStrike">
                        <a:solidFill>
                          <a:srgbClr val="000000"/>
                        </a:solidFill>
                        <a:effectLst/>
                        <a:latin typeface="Aptos Narrow" panose="020B0004020202020204" pitchFamily="34" charset="0"/>
                      </a:endParaRPr>
                    </a:p>
                  </a:txBody>
                  <a:tcPr marL="4106" marR="4106" marT="4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r" fontAlgn="b">
                        <a:buNone/>
                      </a:pPr>
                      <a:r>
                        <a:rPr lang="en-US" sz="1100" b="1" u="none" strike="noStrike" dirty="0">
                          <a:effectLst/>
                        </a:rPr>
                        <a:t>Families</a:t>
                      </a:r>
                      <a:endParaRPr lang="en-US" sz="1100" b="1" i="0" u="none" strike="noStrike" dirty="0">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en-US" sz="1100" b="1" i="0" u="none" strike="noStrike" dirty="0">
                          <a:solidFill>
                            <a:srgbClr val="000000"/>
                          </a:solidFill>
                          <a:effectLst/>
                          <a:latin typeface="Aptos Narrow" panose="020B0004020202020204" pitchFamily="34" charset="0"/>
                        </a:rPr>
                        <a:t>Middle School </a:t>
                      </a: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048118"/>
                  </a:ext>
                </a:extLst>
              </a:tr>
              <a:tr h="171933">
                <a:tc>
                  <a:txBody>
                    <a:bodyPr/>
                    <a:lstStyle/>
                    <a:p>
                      <a:pPr algn="l" fontAlgn="b">
                        <a:buNone/>
                      </a:pPr>
                      <a:r>
                        <a:rPr lang="en-US" sz="1100" b="1" u="none" strike="noStrike" dirty="0">
                          <a:effectLst/>
                        </a:rPr>
                        <a:t>October</a:t>
                      </a:r>
                      <a:endParaRPr lang="en-US" sz="1100" b="1" i="0" u="none" strike="noStrike" dirty="0">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100" u="none" strike="noStrike">
                          <a:effectLst/>
                        </a:rPr>
                        <a:t> </a:t>
                      </a:r>
                      <a:endParaRPr lang="en-US" sz="1100" b="0"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buNone/>
                      </a:pPr>
                      <a:r>
                        <a:rPr lang="en-US" sz="1100" u="none" strike="noStrike">
                          <a:effectLst/>
                        </a:rPr>
                        <a:t> </a:t>
                      </a:r>
                      <a:endParaRPr lang="en-US" sz="1100" b="0"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buNone/>
                      </a:pPr>
                      <a:r>
                        <a:rPr lang="en-US" sz="1100" u="none" strike="noStrike">
                          <a:effectLst/>
                        </a:rPr>
                        <a:t> </a:t>
                      </a:r>
                      <a:endParaRPr lang="en-US" sz="1100" b="0"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buNone/>
                      </a:pPr>
                      <a:r>
                        <a:rPr lang="en-US" sz="1100" u="none" strike="noStrike">
                          <a:effectLst/>
                        </a:rPr>
                        <a:t> </a:t>
                      </a:r>
                      <a:endParaRPr lang="en-US" sz="1100" b="0" i="0" u="none" strike="noStrike">
                        <a:solidFill>
                          <a:srgbClr val="000000"/>
                        </a:solidFill>
                        <a:effectLst/>
                        <a:latin typeface="Aptos Narrow" panose="020B0004020202020204" pitchFamily="34" charset="0"/>
                      </a:endParaRPr>
                    </a:p>
                  </a:txBody>
                  <a:tcPr marL="4106" marR="4106" marT="4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fontAlgn="ctr">
                        <a:buNone/>
                      </a:pPr>
                      <a:r>
                        <a:rPr lang="en-US" sz="1100" u="none" strike="noStrike">
                          <a:effectLst/>
                        </a:rPr>
                        <a:t> </a:t>
                      </a:r>
                      <a:endParaRPr lang="en-US" sz="1100" b="0" i="0" u="none" strike="noStrike">
                        <a:solidFill>
                          <a:srgbClr val="000000"/>
                        </a:solidFill>
                        <a:effectLst/>
                        <a:latin typeface="Aptos Narrow" panose="020B0004020202020204" pitchFamily="34" charset="0"/>
                      </a:endParaRPr>
                    </a:p>
                  </a:txBody>
                  <a:tcPr marL="4106" marR="4106" marT="4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99FF"/>
                    </a:solidFill>
                  </a:tcPr>
                </a:tc>
                <a:tc>
                  <a:txBody>
                    <a:bodyPr/>
                    <a:lstStyle/>
                    <a:p>
                      <a:pPr algn="ctr" fontAlgn="ctr">
                        <a:buNone/>
                      </a:pPr>
                      <a:r>
                        <a:rPr lang="en-US" sz="1100" u="none" strike="noStrike">
                          <a:effectLst/>
                        </a:rPr>
                        <a:t> </a:t>
                      </a:r>
                      <a:endParaRPr lang="en-US" sz="1100" b="0" i="0" u="none" strike="noStrike">
                        <a:solidFill>
                          <a:srgbClr val="000000"/>
                        </a:solidFill>
                        <a:effectLst/>
                        <a:latin typeface="Aptos Narrow" panose="020B0004020202020204" pitchFamily="34" charset="0"/>
                      </a:endParaRPr>
                    </a:p>
                  </a:txBody>
                  <a:tcPr marL="4106" marR="4106" marT="4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r" fontAlgn="b">
                        <a:buNone/>
                      </a:pPr>
                      <a:r>
                        <a:rPr lang="en-US" sz="1100" u="none" strike="noStrike">
                          <a:effectLst/>
                        </a:rPr>
                        <a:t> </a:t>
                      </a:r>
                      <a:endParaRPr lang="en-US" sz="1100" b="0"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endParaRPr lang="en-US" sz="1100" b="0"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5537359"/>
                  </a:ext>
                </a:extLst>
              </a:tr>
              <a:tr h="171933">
                <a:tc>
                  <a:txBody>
                    <a:bodyPr/>
                    <a:lstStyle/>
                    <a:p>
                      <a:pPr algn="r" fontAlgn="b">
                        <a:buNone/>
                      </a:pPr>
                      <a:r>
                        <a:rPr lang="en-US" sz="1100" u="none" strike="noStrike">
                          <a:effectLst/>
                        </a:rPr>
                        <a:t>3</a:t>
                      </a:r>
                      <a:endParaRPr lang="en-US" sz="1100" b="0"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100" u="none" strike="noStrike">
                          <a:effectLst/>
                        </a:rPr>
                        <a:t>Fri</a:t>
                      </a:r>
                      <a:endParaRPr lang="en-US" sz="1100" b="0"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buNone/>
                      </a:pPr>
                      <a:r>
                        <a:rPr lang="en-US" sz="1100" u="none" strike="noStrike">
                          <a:effectLst/>
                        </a:rPr>
                        <a:t>Fossil Ridge</a:t>
                      </a:r>
                      <a:endParaRPr lang="en-US" sz="1100" b="0"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buNone/>
                      </a:pPr>
                      <a:r>
                        <a:rPr lang="en-US" sz="1100" u="none" strike="noStrike">
                          <a:effectLst/>
                        </a:rPr>
                        <a:t>Fossil Ridge HS?</a:t>
                      </a:r>
                      <a:endParaRPr lang="en-US" sz="1100" b="0"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buNone/>
                      </a:pPr>
                      <a:r>
                        <a:rPr lang="en-US" sz="1100" u="none" strike="noStrike">
                          <a:effectLst/>
                        </a:rPr>
                        <a:t>600</a:t>
                      </a:r>
                      <a:endParaRPr lang="en-US" sz="1100" b="0" i="0" u="none" strike="noStrike">
                        <a:solidFill>
                          <a:srgbClr val="000000"/>
                        </a:solidFill>
                        <a:effectLst/>
                        <a:latin typeface="Aptos Narrow" panose="020B0004020202020204" pitchFamily="34" charset="0"/>
                      </a:endParaRPr>
                    </a:p>
                  </a:txBody>
                  <a:tcPr marL="4106" marR="4106" marT="4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fontAlgn="ctr">
                        <a:buNone/>
                      </a:pPr>
                      <a:r>
                        <a:rPr lang="en-US" sz="1100" u="none" strike="noStrike">
                          <a:effectLst/>
                        </a:rPr>
                        <a:t>500</a:t>
                      </a:r>
                      <a:endParaRPr lang="en-US" sz="1100" b="0" i="0" u="none" strike="noStrike">
                        <a:solidFill>
                          <a:srgbClr val="000000"/>
                        </a:solidFill>
                        <a:effectLst/>
                        <a:latin typeface="Aptos Narrow" panose="020B0004020202020204" pitchFamily="34" charset="0"/>
                      </a:endParaRPr>
                    </a:p>
                  </a:txBody>
                  <a:tcPr marL="4106" marR="4106" marT="4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99FF"/>
                    </a:solidFill>
                  </a:tcPr>
                </a:tc>
                <a:tc>
                  <a:txBody>
                    <a:bodyPr/>
                    <a:lstStyle/>
                    <a:p>
                      <a:pPr algn="ctr" fontAlgn="ctr">
                        <a:buNone/>
                      </a:pPr>
                      <a:r>
                        <a:rPr lang="en-US" sz="1100" u="none" strike="noStrike">
                          <a:effectLst/>
                        </a:rPr>
                        <a:t>500</a:t>
                      </a:r>
                      <a:endParaRPr lang="en-US" sz="1100" b="0" i="0" u="none" strike="noStrike">
                        <a:solidFill>
                          <a:srgbClr val="000000"/>
                        </a:solidFill>
                        <a:effectLst/>
                        <a:latin typeface="Aptos Narrow" panose="020B0004020202020204" pitchFamily="34" charset="0"/>
                      </a:endParaRPr>
                    </a:p>
                  </a:txBody>
                  <a:tcPr marL="4106" marR="4106" marT="4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r" fontAlgn="b">
                        <a:buNone/>
                      </a:pPr>
                      <a:r>
                        <a:rPr lang="en-US" sz="1100" u="none" strike="noStrike">
                          <a:effectLst/>
                        </a:rPr>
                        <a:t>Coaches</a:t>
                      </a:r>
                      <a:endParaRPr lang="en-US" sz="1100" b="0"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endParaRPr lang="en-US" sz="1100" b="0"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0494074"/>
                  </a:ext>
                </a:extLst>
              </a:tr>
              <a:tr h="171933">
                <a:tc>
                  <a:txBody>
                    <a:bodyPr/>
                    <a:lstStyle/>
                    <a:p>
                      <a:pPr algn="r" fontAlgn="b">
                        <a:buNone/>
                      </a:pPr>
                      <a:r>
                        <a:rPr lang="en-US" sz="1100" b="1" u="none" strike="noStrike">
                          <a:effectLst/>
                        </a:rPr>
                        <a:t>7</a:t>
                      </a:r>
                      <a:endParaRPr lang="en-US" sz="1100" b="1"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100" b="1" u="none" strike="noStrike">
                          <a:effectLst/>
                        </a:rPr>
                        <a:t>Tues</a:t>
                      </a:r>
                      <a:endParaRPr lang="en-US" sz="1100" b="1"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buNone/>
                      </a:pPr>
                      <a:r>
                        <a:rPr lang="en-US" sz="1100" b="1" u="none" strike="noStrike">
                          <a:effectLst/>
                        </a:rPr>
                        <a:t>Granbury</a:t>
                      </a:r>
                      <a:endParaRPr lang="en-US" sz="1100" b="1"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100" b="1" u="none" strike="noStrike" dirty="0">
                          <a:effectLst/>
                        </a:rPr>
                        <a:t>**HOME**</a:t>
                      </a:r>
                      <a:endParaRPr lang="en-US" sz="1100" b="1" i="0" u="none" strike="noStrike" dirty="0">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buNone/>
                      </a:pPr>
                      <a:r>
                        <a:rPr lang="en-US" sz="1100" b="1" u="none" strike="noStrike">
                          <a:effectLst/>
                        </a:rPr>
                        <a:t>600</a:t>
                      </a:r>
                      <a:endParaRPr lang="en-US" sz="1100" b="1" i="0" u="none" strike="noStrike">
                        <a:solidFill>
                          <a:srgbClr val="000000"/>
                        </a:solidFill>
                        <a:effectLst/>
                        <a:latin typeface="Aptos Narrow" panose="020B0004020202020204" pitchFamily="34" charset="0"/>
                      </a:endParaRPr>
                    </a:p>
                  </a:txBody>
                  <a:tcPr marL="4106" marR="4106" marT="4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fontAlgn="ctr">
                        <a:buNone/>
                      </a:pPr>
                      <a:r>
                        <a:rPr lang="en-US" sz="1100" b="1" u="none" strike="noStrike">
                          <a:effectLst/>
                        </a:rPr>
                        <a:t>500</a:t>
                      </a:r>
                      <a:endParaRPr lang="en-US" sz="1100" b="1" i="0" u="none" strike="noStrike">
                        <a:solidFill>
                          <a:srgbClr val="000000"/>
                        </a:solidFill>
                        <a:effectLst/>
                        <a:latin typeface="Aptos Narrow" panose="020B0004020202020204" pitchFamily="34" charset="0"/>
                      </a:endParaRPr>
                    </a:p>
                  </a:txBody>
                  <a:tcPr marL="4106" marR="4106" marT="4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99FF"/>
                    </a:solidFill>
                  </a:tcPr>
                </a:tc>
                <a:tc>
                  <a:txBody>
                    <a:bodyPr/>
                    <a:lstStyle/>
                    <a:p>
                      <a:pPr algn="ctr" fontAlgn="ctr">
                        <a:buNone/>
                      </a:pPr>
                      <a:r>
                        <a:rPr lang="en-US" sz="1100" b="1" u="none" strike="noStrike">
                          <a:effectLst/>
                        </a:rPr>
                        <a:t>500</a:t>
                      </a:r>
                      <a:endParaRPr lang="en-US" sz="1100" b="1" i="0" u="none" strike="noStrike">
                        <a:solidFill>
                          <a:srgbClr val="000000"/>
                        </a:solidFill>
                        <a:effectLst/>
                        <a:latin typeface="Aptos Narrow" panose="020B0004020202020204" pitchFamily="34" charset="0"/>
                      </a:endParaRPr>
                    </a:p>
                  </a:txBody>
                  <a:tcPr marL="4106" marR="4106" marT="4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r" fontAlgn="b">
                        <a:buNone/>
                      </a:pPr>
                      <a:r>
                        <a:rPr lang="en-US" sz="1100" b="1" u="none" strike="noStrike" dirty="0">
                          <a:effectLst/>
                        </a:rPr>
                        <a:t>Families</a:t>
                      </a:r>
                      <a:endParaRPr lang="en-US" sz="1100" b="1" i="0" u="none" strike="noStrike" dirty="0">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en-US" sz="1100" b="1" i="0" u="none" strike="noStrike" dirty="0">
                          <a:solidFill>
                            <a:srgbClr val="000000"/>
                          </a:solidFill>
                          <a:effectLst/>
                          <a:latin typeface="Aptos Narrow" panose="020B0004020202020204" pitchFamily="34" charset="0"/>
                        </a:rPr>
                        <a:t>PINK OUT</a:t>
                      </a: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8911706"/>
                  </a:ext>
                </a:extLst>
              </a:tr>
              <a:tr h="171933">
                <a:tc>
                  <a:txBody>
                    <a:bodyPr/>
                    <a:lstStyle/>
                    <a:p>
                      <a:pPr algn="r" fontAlgn="b">
                        <a:buNone/>
                      </a:pPr>
                      <a:r>
                        <a:rPr lang="en-US" sz="1100" u="none" strike="noStrike">
                          <a:effectLst/>
                        </a:rPr>
                        <a:t>14</a:t>
                      </a:r>
                      <a:endParaRPr lang="en-US" sz="1100" b="0"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100" u="none" strike="noStrike">
                          <a:effectLst/>
                        </a:rPr>
                        <a:t>Tues</a:t>
                      </a:r>
                      <a:endParaRPr lang="en-US" sz="1100" b="0"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buNone/>
                      </a:pPr>
                      <a:r>
                        <a:rPr lang="en-US" sz="1100" u="none" strike="noStrike">
                          <a:effectLst/>
                        </a:rPr>
                        <a:t>Brewer</a:t>
                      </a:r>
                      <a:endParaRPr lang="en-US" sz="1100" b="0"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buNone/>
                      </a:pPr>
                      <a:r>
                        <a:rPr lang="en-US" sz="1100" u="none" strike="noStrike">
                          <a:effectLst/>
                        </a:rPr>
                        <a:t>Brewer HS</a:t>
                      </a:r>
                      <a:endParaRPr lang="en-US" sz="1100" b="0"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buNone/>
                      </a:pPr>
                      <a:r>
                        <a:rPr lang="en-US" sz="1100" u="none" strike="noStrike">
                          <a:effectLst/>
                        </a:rPr>
                        <a:t>600</a:t>
                      </a:r>
                      <a:endParaRPr lang="en-US" sz="1100" b="0" i="0" u="none" strike="noStrike">
                        <a:solidFill>
                          <a:srgbClr val="000000"/>
                        </a:solidFill>
                        <a:effectLst/>
                        <a:latin typeface="Aptos Narrow" panose="020B0004020202020204" pitchFamily="34" charset="0"/>
                      </a:endParaRPr>
                    </a:p>
                  </a:txBody>
                  <a:tcPr marL="4106" marR="4106" marT="4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fontAlgn="ctr">
                        <a:buNone/>
                      </a:pPr>
                      <a:r>
                        <a:rPr lang="en-US" sz="1100" u="none" strike="noStrike">
                          <a:effectLst/>
                        </a:rPr>
                        <a:t>500</a:t>
                      </a:r>
                      <a:endParaRPr lang="en-US" sz="1100" b="0" i="0" u="none" strike="noStrike">
                        <a:solidFill>
                          <a:srgbClr val="000000"/>
                        </a:solidFill>
                        <a:effectLst/>
                        <a:latin typeface="Aptos Narrow" panose="020B0004020202020204" pitchFamily="34" charset="0"/>
                      </a:endParaRPr>
                    </a:p>
                  </a:txBody>
                  <a:tcPr marL="4106" marR="4106" marT="4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99FF"/>
                    </a:solidFill>
                  </a:tcPr>
                </a:tc>
                <a:tc>
                  <a:txBody>
                    <a:bodyPr/>
                    <a:lstStyle/>
                    <a:p>
                      <a:pPr algn="ctr" fontAlgn="ctr">
                        <a:buNone/>
                      </a:pPr>
                      <a:r>
                        <a:rPr lang="en-US" sz="1100" u="none" strike="noStrike">
                          <a:effectLst/>
                        </a:rPr>
                        <a:t>500</a:t>
                      </a:r>
                      <a:endParaRPr lang="en-US" sz="1100" b="0" i="0" u="none" strike="noStrike">
                        <a:solidFill>
                          <a:srgbClr val="000000"/>
                        </a:solidFill>
                        <a:effectLst/>
                        <a:latin typeface="Aptos Narrow" panose="020B0004020202020204" pitchFamily="34" charset="0"/>
                      </a:endParaRPr>
                    </a:p>
                  </a:txBody>
                  <a:tcPr marL="4106" marR="4106" marT="4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r" fontAlgn="b">
                        <a:buNone/>
                      </a:pPr>
                      <a:r>
                        <a:rPr lang="en-US" sz="1100" u="none" strike="noStrike">
                          <a:effectLst/>
                        </a:rPr>
                        <a:t>Coaches</a:t>
                      </a:r>
                      <a:endParaRPr lang="en-US" sz="1100" b="0"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endParaRPr lang="en-US" sz="1100" b="0"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6403007"/>
                  </a:ext>
                </a:extLst>
              </a:tr>
              <a:tr h="171933">
                <a:tc>
                  <a:txBody>
                    <a:bodyPr/>
                    <a:lstStyle/>
                    <a:p>
                      <a:pPr algn="r" fontAlgn="b">
                        <a:buNone/>
                      </a:pPr>
                      <a:r>
                        <a:rPr lang="en-US" sz="1100" b="1" u="none" strike="noStrike">
                          <a:effectLst/>
                        </a:rPr>
                        <a:t>17</a:t>
                      </a:r>
                      <a:endParaRPr lang="en-US" sz="1100" b="1"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100" b="1" u="none" strike="noStrike">
                          <a:effectLst/>
                        </a:rPr>
                        <a:t>Fri</a:t>
                      </a:r>
                      <a:endParaRPr lang="en-US" sz="1100" b="1"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buNone/>
                      </a:pPr>
                      <a:r>
                        <a:rPr lang="en-US" sz="1100" b="1" u="none" strike="noStrike">
                          <a:effectLst/>
                        </a:rPr>
                        <a:t>Azle</a:t>
                      </a:r>
                      <a:endParaRPr lang="en-US" sz="1100" b="1"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100" b="1" u="none" strike="noStrike" dirty="0">
                          <a:effectLst/>
                        </a:rPr>
                        <a:t>**HOME**</a:t>
                      </a:r>
                      <a:endParaRPr lang="en-US" sz="1100" b="1" i="0" u="none" strike="noStrike" dirty="0">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buNone/>
                      </a:pPr>
                      <a:r>
                        <a:rPr lang="en-US" sz="1100" b="1" u="none" strike="noStrike">
                          <a:effectLst/>
                        </a:rPr>
                        <a:t>600</a:t>
                      </a:r>
                      <a:endParaRPr lang="en-US" sz="1100" b="1" i="0" u="none" strike="noStrike">
                        <a:solidFill>
                          <a:srgbClr val="000000"/>
                        </a:solidFill>
                        <a:effectLst/>
                        <a:latin typeface="Aptos Narrow" panose="020B0004020202020204" pitchFamily="34" charset="0"/>
                      </a:endParaRPr>
                    </a:p>
                  </a:txBody>
                  <a:tcPr marL="4106" marR="4106" marT="4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fontAlgn="ctr">
                        <a:buNone/>
                      </a:pPr>
                      <a:r>
                        <a:rPr lang="en-US" sz="1100" b="1" u="none" strike="noStrike">
                          <a:effectLst/>
                        </a:rPr>
                        <a:t>500</a:t>
                      </a:r>
                      <a:endParaRPr lang="en-US" sz="1100" b="1" i="0" u="none" strike="noStrike">
                        <a:solidFill>
                          <a:srgbClr val="000000"/>
                        </a:solidFill>
                        <a:effectLst/>
                        <a:latin typeface="Aptos Narrow" panose="020B0004020202020204" pitchFamily="34" charset="0"/>
                      </a:endParaRPr>
                    </a:p>
                  </a:txBody>
                  <a:tcPr marL="4106" marR="4106" marT="4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99FF"/>
                    </a:solidFill>
                  </a:tcPr>
                </a:tc>
                <a:tc>
                  <a:txBody>
                    <a:bodyPr/>
                    <a:lstStyle/>
                    <a:p>
                      <a:pPr algn="ctr" fontAlgn="ctr">
                        <a:buNone/>
                      </a:pPr>
                      <a:r>
                        <a:rPr lang="en-US" sz="1100" b="1" u="none" strike="noStrike">
                          <a:effectLst/>
                        </a:rPr>
                        <a:t>500</a:t>
                      </a:r>
                      <a:endParaRPr lang="en-US" sz="1100" b="1" i="0" u="none" strike="noStrike">
                        <a:solidFill>
                          <a:srgbClr val="000000"/>
                        </a:solidFill>
                        <a:effectLst/>
                        <a:latin typeface="Aptos Narrow" panose="020B0004020202020204" pitchFamily="34" charset="0"/>
                      </a:endParaRPr>
                    </a:p>
                  </a:txBody>
                  <a:tcPr marL="4106" marR="4106" marT="4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r" fontAlgn="b">
                        <a:buNone/>
                      </a:pPr>
                      <a:r>
                        <a:rPr lang="en-US" sz="1100" b="1" u="none" strike="noStrike" dirty="0">
                          <a:effectLst/>
                        </a:rPr>
                        <a:t>Families</a:t>
                      </a:r>
                      <a:endParaRPr lang="en-US" sz="1100" b="1" i="0" u="none" strike="noStrike" dirty="0">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r>
                        <a:rPr lang="en-US" sz="1100" b="1" i="0" u="none" strike="noStrike" dirty="0">
                          <a:solidFill>
                            <a:srgbClr val="000000"/>
                          </a:solidFill>
                          <a:effectLst/>
                          <a:latin typeface="Aptos Narrow" panose="020B0004020202020204" pitchFamily="34" charset="0"/>
                        </a:rPr>
                        <a:t>Senior Night</a:t>
                      </a: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8331441"/>
                  </a:ext>
                </a:extLst>
              </a:tr>
              <a:tr h="171933">
                <a:tc>
                  <a:txBody>
                    <a:bodyPr/>
                    <a:lstStyle/>
                    <a:p>
                      <a:pPr algn="r" fontAlgn="b">
                        <a:buNone/>
                      </a:pPr>
                      <a:r>
                        <a:rPr lang="en-US" sz="1100" u="none" strike="noStrike">
                          <a:effectLst/>
                        </a:rPr>
                        <a:t>21</a:t>
                      </a:r>
                      <a:endParaRPr lang="en-US" sz="1100" b="0"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100" u="none" strike="noStrike">
                          <a:effectLst/>
                        </a:rPr>
                        <a:t>Tues</a:t>
                      </a:r>
                      <a:endParaRPr lang="en-US" sz="1100" b="0"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buNone/>
                      </a:pPr>
                      <a:r>
                        <a:rPr lang="en-US" sz="1100" u="none" strike="noStrike">
                          <a:effectLst/>
                        </a:rPr>
                        <a:t>Saginaw</a:t>
                      </a:r>
                      <a:endParaRPr lang="en-US" sz="1100" b="0"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buNone/>
                      </a:pPr>
                      <a:r>
                        <a:rPr lang="en-US" sz="1100" u="none" strike="noStrike">
                          <a:effectLst/>
                        </a:rPr>
                        <a:t>Saginaw HS</a:t>
                      </a:r>
                      <a:endParaRPr lang="en-US" sz="1100" b="0"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buNone/>
                      </a:pPr>
                      <a:r>
                        <a:rPr lang="en-US" sz="1100" u="none" strike="noStrike">
                          <a:effectLst/>
                        </a:rPr>
                        <a:t>600</a:t>
                      </a:r>
                      <a:endParaRPr lang="en-US" sz="1100" b="0" i="0" u="none" strike="noStrike">
                        <a:solidFill>
                          <a:srgbClr val="000000"/>
                        </a:solidFill>
                        <a:effectLst/>
                        <a:latin typeface="Aptos Narrow" panose="020B0004020202020204" pitchFamily="34" charset="0"/>
                      </a:endParaRPr>
                    </a:p>
                  </a:txBody>
                  <a:tcPr marL="4106" marR="4106" marT="4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fontAlgn="ctr">
                        <a:buNone/>
                      </a:pPr>
                      <a:r>
                        <a:rPr lang="en-US" sz="1100" u="none" strike="noStrike">
                          <a:effectLst/>
                        </a:rPr>
                        <a:t>500</a:t>
                      </a:r>
                      <a:endParaRPr lang="en-US" sz="1100" b="0" i="0" u="none" strike="noStrike">
                        <a:solidFill>
                          <a:srgbClr val="000000"/>
                        </a:solidFill>
                        <a:effectLst/>
                        <a:latin typeface="Aptos Narrow" panose="020B0004020202020204" pitchFamily="34" charset="0"/>
                      </a:endParaRPr>
                    </a:p>
                  </a:txBody>
                  <a:tcPr marL="4106" marR="4106" marT="4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99FF"/>
                    </a:solidFill>
                  </a:tcPr>
                </a:tc>
                <a:tc>
                  <a:txBody>
                    <a:bodyPr/>
                    <a:lstStyle/>
                    <a:p>
                      <a:pPr algn="ctr" fontAlgn="ctr">
                        <a:buNone/>
                      </a:pPr>
                      <a:r>
                        <a:rPr lang="en-US" sz="1100" u="none" strike="noStrike">
                          <a:effectLst/>
                        </a:rPr>
                        <a:t>500</a:t>
                      </a:r>
                      <a:endParaRPr lang="en-US" sz="1100" b="0" i="0" u="none" strike="noStrike">
                        <a:solidFill>
                          <a:srgbClr val="000000"/>
                        </a:solidFill>
                        <a:effectLst/>
                        <a:latin typeface="Aptos Narrow" panose="020B0004020202020204" pitchFamily="34" charset="0"/>
                      </a:endParaRPr>
                    </a:p>
                  </a:txBody>
                  <a:tcPr marL="4106" marR="4106" marT="4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r" fontAlgn="b">
                        <a:buNone/>
                      </a:pPr>
                      <a:r>
                        <a:rPr lang="en-US" sz="1100" u="none" strike="noStrike">
                          <a:effectLst/>
                        </a:rPr>
                        <a:t>Coaches</a:t>
                      </a:r>
                      <a:endParaRPr lang="en-US" sz="1100" b="0"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endParaRPr lang="en-US" sz="1100" b="0"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5862509"/>
                  </a:ext>
                </a:extLst>
              </a:tr>
              <a:tr h="171933">
                <a:tc>
                  <a:txBody>
                    <a:bodyPr/>
                    <a:lstStyle/>
                    <a:p>
                      <a:pPr algn="r" fontAlgn="b">
                        <a:buNone/>
                      </a:pPr>
                      <a:r>
                        <a:rPr lang="en-US" sz="1100" u="none" strike="noStrike">
                          <a:effectLst/>
                        </a:rPr>
                        <a:t>24</a:t>
                      </a:r>
                      <a:endParaRPr lang="en-US" sz="1100" b="0"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buNone/>
                      </a:pPr>
                      <a:r>
                        <a:rPr lang="en-US" sz="1100" u="none" strike="noStrike">
                          <a:effectLst/>
                        </a:rPr>
                        <a:t>Fri</a:t>
                      </a:r>
                      <a:endParaRPr lang="en-US" sz="1100" b="0"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buNone/>
                      </a:pPr>
                      <a:r>
                        <a:rPr lang="en-US" sz="1100" u="none" strike="noStrike">
                          <a:effectLst/>
                        </a:rPr>
                        <a:t>Aledo</a:t>
                      </a:r>
                      <a:endParaRPr lang="en-US" sz="1100" b="0"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buNone/>
                      </a:pPr>
                      <a:r>
                        <a:rPr lang="en-US" sz="1100" u="none" strike="noStrike">
                          <a:effectLst/>
                        </a:rPr>
                        <a:t>Aledo HS</a:t>
                      </a:r>
                      <a:endParaRPr lang="en-US" sz="1100" b="0" i="0" u="none" strike="noStrike">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buNone/>
                      </a:pPr>
                      <a:r>
                        <a:rPr lang="en-US" sz="1100" u="none" strike="noStrike" dirty="0">
                          <a:effectLst/>
                        </a:rPr>
                        <a:t>600</a:t>
                      </a:r>
                      <a:endParaRPr lang="en-US" sz="1100" b="0" i="0" u="none" strike="noStrike" dirty="0">
                        <a:solidFill>
                          <a:srgbClr val="000000"/>
                        </a:solidFill>
                        <a:effectLst/>
                        <a:latin typeface="Aptos Narrow" panose="020B0004020202020204" pitchFamily="34" charset="0"/>
                      </a:endParaRPr>
                    </a:p>
                  </a:txBody>
                  <a:tcPr marL="4106" marR="4106" marT="4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ctr" fontAlgn="ctr">
                        <a:buNone/>
                      </a:pPr>
                      <a:r>
                        <a:rPr lang="en-US" sz="1100" u="none" strike="noStrike" dirty="0">
                          <a:effectLst/>
                        </a:rPr>
                        <a:t>500</a:t>
                      </a:r>
                      <a:endParaRPr lang="en-US" sz="1100" b="0" i="0" u="none" strike="noStrike" dirty="0">
                        <a:solidFill>
                          <a:srgbClr val="000000"/>
                        </a:solidFill>
                        <a:effectLst/>
                        <a:latin typeface="Aptos Narrow" panose="020B0004020202020204" pitchFamily="34" charset="0"/>
                      </a:endParaRPr>
                    </a:p>
                  </a:txBody>
                  <a:tcPr marL="4106" marR="4106" marT="4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99FF"/>
                    </a:solidFill>
                  </a:tcPr>
                </a:tc>
                <a:tc>
                  <a:txBody>
                    <a:bodyPr/>
                    <a:lstStyle/>
                    <a:p>
                      <a:pPr algn="ctr" fontAlgn="ctr">
                        <a:buNone/>
                      </a:pPr>
                      <a:r>
                        <a:rPr lang="en-US" sz="1100" u="none" strike="noStrike" dirty="0">
                          <a:effectLst/>
                        </a:rPr>
                        <a:t>500</a:t>
                      </a:r>
                      <a:endParaRPr lang="en-US" sz="1100" b="0" i="0" u="none" strike="noStrike" dirty="0">
                        <a:solidFill>
                          <a:srgbClr val="000000"/>
                        </a:solidFill>
                        <a:effectLst/>
                        <a:latin typeface="Aptos Narrow" panose="020B0004020202020204" pitchFamily="34" charset="0"/>
                      </a:endParaRPr>
                    </a:p>
                  </a:txBody>
                  <a:tcPr marL="4106" marR="4106" marT="410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r" fontAlgn="b">
                        <a:buNone/>
                      </a:pPr>
                      <a:r>
                        <a:rPr lang="en-US" sz="1100" u="none" strike="noStrike" dirty="0">
                          <a:effectLst/>
                        </a:rPr>
                        <a:t>Coaches</a:t>
                      </a:r>
                      <a:endParaRPr lang="en-US" sz="1100" b="0" i="0" u="none" strike="noStrike" dirty="0">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buNone/>
                      </a:pPr>
                      <a:endParaRPr lang="en-US" sz="1100" b="0" i="0" u="none" strike="noStrike" dirty="0">
                        <a:solidFill>
                          <a:srgbClr val="000000"/>
                        </a:solidFill>
                        <a:effectLst/>
                        <a:latin typeface="Aptos Narrow" panose="020B0004020202020204" pitchFamily="34" charset="0"/>
                      </a:endParaRPr>
                    </a:p>
                  </a:txBody>
                  <a:tcPr marL="4106" marR="4106" marT="410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518325"/>
                  </a:ext>
                </a:extLst>
              </a:tr>
            </a:tbl>
          </a:graphicData>
        </a:graphic>
      </p:graphicFrame>
    </p:spTree>
    <p:extLst>
      <p:ext uri="{BB962C8B-B14F-4D97-AF65-F5344CB8AC3E}">
        <p14:creationId xmlns:p14="http://schemas.microsoft.com/office/powerpoint/2010/main" val="3425533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04800"/>
            <a:ext cx="7086600" cy="800219"/>
          </a:xfrm>
          <a:prstGeom prst="rect">
            <a:avLst/>
          </a:prstGeom>
        </p:spPr>
        <p:txBody>
          <a:bodyPr wrap="square">
            <a:spAutoFit/>
          </a:bodyPr>
          <a:lstStyle/>
          <a:p>
            <a:pPr lvl="0"/>
            <a:r>
              <a:rPr lang="en-US" sz="4600" spc="-100" dirty="0">
                <a:solidFill>
                  <a:srgbClr val="7030A0"/>
                </a:solidFill>
                <a:latin typeface="Cambria"/>
              </a:rPr>
              <a:t>Practice Schedule</a:t>
            </a:r>
            <a:endParaRPr lang="en-US" dirty="0">
              <a:solidFill>
                <a:prstClr val="black"/>
              </a:solidFill>
            </a:endParaRPr>
          </a:p>
        </p:txBody>
      </p:sp>
      <p:sp>
        <p:nvSpPr>
          <p:cNvPr id="4" name="TextBox 3">
            <a:extLst>
              <a:ext uri="{FF2B5EF4-FFF2-40B4-BE49-F238E27FC236}">
                <a16:creationId xmlns:a16="http://schemas.microsoft.com/office/drawing/2014/main" id="{D03D2B90-837A-443C-89E1-E97F7970EE5E}"/>
              </a:ext>
            </a:extLst>
          </p:cNvPr>
          <p:cNvSpPr txBox="1"/>
          <p:nvPr/>
        </p:nvSpPr>
        <p:spPr>
          <a:xfrm>
            <a:off x="533400" y="1002651"/>
            <a:ext cx="6096000" cy="6740307"/>
          </a:xfrm>
          <a:prstGeom prst="rect">
            <a:avLst/>
          </a:prstGeom>
          <a:noFill/>
        </p:spPr>
        <p:txBody>
          <a:bodyPr wrap="square" rtlCol="0">
            <a:spAutoFit/>
          </a:bodyPr>
          <a:lstStyle/>
          <a:p>
            <a:r>
              <a:rPr lang="en-US" dirty="0"/>
              <a:t>AUGUST 1-2</a:t>
            </a:r>
            <a:r>
              <a:rPr lang="en-US" baseline="30000" dirty="0"/>
              <a:t>ND</a:t>
            </a:r>
            <a:r>
              <a:rPr lang="en-US" dirty="0"/>
              <a:t> TRYOUTS 9-11am AND 1-4pm all levels</a:t>
            </a:r>
          </a:p>
          <a:p>
            <a:r>
              <a:rPr lang="en-US" dirty="0"/>
              <a:t>AUGUST 4-7</a:t>
            </a:r>
            <a:r>
              <a:rPr lang="en-US" baseline="30000" dirty="0"/>
              <a:t>th  </a:t>
            </a:r>
            <a:r>
              <a:rPr lang="en-US" dirty="0"/>
              <a:t>WILL DEPEND ON Teacher Professional Development</a:t>
            </a:r>
          </a:p>
          <a:p>
            <a:r>
              <a:rPr lang="en-US" dirty="0"/>
              <a:t>VARSITY WILL PRACTICE 7:30-9:30am AND 3-6pm or 4-7pm. </a:t>
            </a:r>
          </a:p>
          <a:p>
            <a:r>
              <a:rPr lang="en-US" dirty="0"/>
              <a:t>If Professional Development schedule allows us to start at 3 then we will have practice from 3-6pm otherwise practice will be from 4-7pm </a:t>
            </a:r>
          </a:p>
          <a:p>
            <a:r>
              <a:rPr lang="en-US" dirty="0"/>
              <a:t>JV WILL PRACTICE from 4-7pm Mon-Thurs AND 7:30-9:30am when/if called by coach. </a:t>
            </a:r>
          </a:p>
          <a:p>
            <a:r>
              <a:rPr lang="en-US" dirty="0"/>
              <a:t>9</a:t>
            </a:r>
            <a:r>
              <a:rPr lang="en-US" baseline="30000" dirty="0"/>
              <a:t>th</a:t>
            </a:r>
            <a:r>
              <a:rPr lang="en-US" dirty="0"/>
              <a:t> WILL PRACTICE Mon-Tues 4-7pm, Wed 3:30-5:30pm</a:t>
            </a:r>
          </a:p>
          <a:p>
            <a:r>
              <a:rPr lang="en-US" dirty="0"/>
              <a:t>Thurs 7:30-9:30am and 4-7pm</a:t>
            </a:r>
          </a:p>
          <a:p>
            <a:endParaRPr lang="en-US" dirty="0"/>
          </a:p>
          <a:p>
            <a:r>
              <a:rPr lang="en-US" dirty="0"/>
              <a:t>WHEN SCHOOL STARTS</a:t>
            </a:r>
          </a:p>
          <a:p>
            <a:endParaRPr lang="en-US" dirty="0"/>
          </a:p>
          <a:p>
            <a:r>
              <a:rPr lang="en-US" dirty="0"/>
              <a:t>FRESHMEN WILL PRACTICE FROM 7:15-9:30 MON-FRIDAY, SATURDAY PRACTICES WILL BE CALLED AS NEEDED BY COACH</a:t>
            </a:r>
          </a:p>
          <a:p>
            <a:r>
              <a:rPr lang="en-US" dirty="0"/>
              <a:t>GAME DAYS THE FRESHMEN WILL START AT 8:30.</a:t>
            </a:r>
          </a:p>
          <a:p>
            <a:endParaRPr lang="en-US" dirty="0"/>
          </a:p>
          <a:p>
            <a:r>
              <a:rPr lang="en-US" dirty="0"/>
              <a:t>VARSITY/JV WILL PRACTICE 3:30-6:30 MON-FRIDAY</a:t>
            </a:r>
          </a:p>
          <a:p>
            <a:r>
              <a:rPr lang="en-US" dirty="0"/>
              <a:t>SATURDAY PRACTICES WILL BE CALLED AS NEEDED BY COACH</a:t>
            </a:r>
          </a:p>
          <a:p>
            <a:endParaRPr lang="en-US" dirty="0"/>
          </a:p>
          <a:p>
            <a:r>
              <a:rPr lang="en-US" dirty="0"/>
              <a:t>…</a:t>
            </a:r>
          </a:p>
          <a:p>
            <a:endParaRPr lang="en-US" dirty="0"/>
          </a:p>
          <a:p>
            <a:endParaRPr lang="en-US" dirty="0"/>
          </a:p>
        </p:txBody>
      </p:sp>
    </p:spTree>
    <p:extLst>
      <p:ext uri="{BB962C8B-B14F-4D97-AF65-F5344CB8AC3E}">
        <p14:creationId xmlns:p14="http://schemas.microsoft.com/office/powerpoint/2010/main" val="3533736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Insurance </a:t>
            </a:r>
          </a:p>
        </p:txBody>
      </p:sp>
      <p:sp>
        <p:nvSpPr>
          <p:cNvPr id="3" name="Content Placeholder 2"/>
          <p:cNvSpPr>
            <a:spLocks noGrp="1"/>
          </p:cNvSpPr>
          <p:nvPr>
            <p:ph idx="1"/>
          </p:nvPr>
        </p:nvSpPr>
        <p:spPr/>
        <p:txBody>
          <a:bodyPr/>
          <a:lstStyle/>
          <a:p>
            <a:r>
              <a:rPr lang="en-US" dirty="0"/>
              <a:t>How to enroll online</a:t>
            </a:r>
          </a:p>
          <a:p>
            <a:r>
              <a:rPr lang="en-US" dirty="0">
                <a:hlinkClick r:id="rId2"/>
              </a:rPr>
              <a:t>https://www.emsisd.com/cms/lib/TX21000533/Centricity/Domain/61/MMC_Voluntary%20Plan_How%20To%20Enroll%20Online.pdf</a:t>
            </a:r>
            <a:endParaRPr lang="en-US" dirty="0"/>
          </a:p>
          <a:p>
            <a:endParaRPr lang="en-US" dirty="0"/>
          </a:p>
          <a:p>
            <a:r>
              <a:rPr lang="en-US" dirty="0"/>
              <a:t>Enrollment Form</a:t>
            </a:r>
          </a:p>
          <a:p>
            <a:r>
              <a:rPr lang="en-US" dirty="0">
                <a:hlinkClick r:id="rId3"/>
              </a:rPr>
              <a:t>https://www.emsisd.com/cms/lib/TX21000533/Centricity/Domain/61/Student%20Accident%20Insurance%202021-22.pdf</a:t>
            </a:r>
            <a:endParaRPr lang="en-US" dirty="0"/>
          </a:p>
          <a:p>
            <a:endParaRPr lang="en-US" dirty="0"/>
          </a:p>
          <a:p>
            <a:r>
              <a:rPr lang="en-US" dirty="0"/>
              <a:t>Here are links to the student accident insurance.  </a:t>
            </a:r>
          </a:p>
        </p:txBody>
      </p:sp>
    </p:spTree>
    <p:extLst>
      <p:ext uri="{BB962C8B-B14F-4D97-AF65-F5344CB8AC3E}">
        <p14:creationId xmlns:p14="http://schemas.microsoft.com/office/powerpoint/2010/main" val="953367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Event Nights</a:t>
            </a:r>
          </a:p>
        </p:txBody>
      </p:sp>
      <p:sp>
        <p:nvSpPr>
          <p:cNvPr id="3" name="Content Placeholder 2"/>
          <p:cNvSpPr>
            <a:spLocks noGrp="1"/>
          </p:cNvSpPr>
          <p:nvPr>
            <p:ph idx="1"/>
          </p:nvPr>
        </p:nvSpPr>
        <p:spPr/>
        <p:txBody>
          <a:bodyPr>
            <a:normAutofit/>
          </a:bodyPr>
          <a:lstStyle/>
          <a:p>
            <a:pPr marL="777240" lvl="2" indent="0">
              <a:buNone/>
            </a:pPr>
            <a:r>
              <a:rPr lang="en-US" sz="2400" dirty="0">
                <a:latin typeface="Cavolini" panose="03000502040302020204" pitchFamily="66" charset="0"/>
                <a:cs typeface="Cavolini" panose="03000502040302020204" pitchFamily="66" charset="0"/>
              </a:rPr>
              <a:t>Parent Night			Aug. 26</a:t>
            </a:r>
            <a:r>
              <a:rPr lang="en-US" sz="2400" baseline="30000" dirty="0">
                <a:latin typeface="Cavolini" panose="03000502040302020204" pitchFamily="66" charset="0"/>
                <a:cs typeface="Cavolini" panose="03000502040302020204" pitchFamily="66" charset="0"/>
              </a:rPr>
              <a:t>th</a:t>
            </a:r>
            <a:endParaRPr lang="en-US" sz="2400" dirty="0">
              <a:latin typeface="Cavolini" panose="03000502040302020204" pitchFamily="66" charset="0"/>
              <a:cs typeface="Cavolini" panose="03000502040302020204" pitchFamily="66" charset="0"/>
            </a:endParaRPr>
          </a:p>
          <a:p>
            <a:pPr marL="777240" lvl="2" indent="0">
              <a:buNone/>
            </a:pPr>
            <a:r>
              <a:rPr lang="en-US" sz="2400" dirty="0">
                <a:latin typeface="Cavolini" panose="03000502040302020204" pitchFamily="66" charset="0"/>
                <a:cs typeface="Cavolini" panose="03000502040302020204" pitchFamily="66" charset="0"/>
              </a:rPr>
              <a:t>Teacher Appreciation 		Sept. 9</a:t>
            </a:r>
            <a:r>
              <a:rPr lang="en-US" sz="2400" baseline="30000" dirty="0">
                <a:latin typeface="Cavolini" panose="03000502040302020204" pitchFamily="66" charset="0"/>
                <a:cs typeface="Cavolini" panose="03000502040302020204" pitchFamily="66" charset="0"/>
              </a:rPr>
              <a:t>th</a:t>
            </a:r>
            <a:endParaRPr lang="en-US" sz="2400" dirty="0">
              <a:latin typeface="Cavolini" panose="03000502040302020204" pitchFamily="66" charset="0"/>
              <a:cs typeface="Cavolini" panose="03000502040302020204" pitchFamily="66" charset="0"/>
            </a:endParaRPr>
          </a:p>
          <a:p>
            <a:pPr marL="777240" lvl="2" indent="0">
              <a:buNone/>
            </a:pPr>
            <a:r>
              <a:rPr lang="en-US" sz="2400" dirty="0">
                <a:latin typeface="Cavolini" panose="03000502040302020204" pitchFamily="66" charset="0"/>
                <a:cs typeface="Cavolini" panose="03000502040302020204" pitchFamily="66" charset="0"/>
              </a:rPr>
              <a:t>And First Responder</a:t>
            </a:r>
          </a:p>
          <a:p>
            <a:pPr marL="777240" lvl="2" indent="0">
              <a:buNone/>
            </a:pPr>
            <a:r>
              <a:rPr lang="en-US" sz="2400" dirty="0">
                <a:latin typeface="Cavolini" panose="03000502040302020204" pitchFamily="66" charset="0"/>
                <a:cs typeface="Cavolini" panose="03000502040302020204" pitchFamily="66" charset="0"/>
              </a:rPr>
              <a:t>Middle School Madness	Sept. 13</a:t>
            </a:r>
            <a:r>
              <a:rPr lang="en-US" sz="2400" baseline="30000" dirty="0">
                <a:latin typeface="Cavolini" panose="03000502040302020204" pitchFamily="66" charset="0"/>
                <a:cs typeface="Cavolini" panose="03000502040302020204" pitchFamily="66" charset="0"/>
              </a:rPr>
              <a:t>th</a:t>
            </a:r>
            <a:endParaRPr lang="en-US" sz="2400" dirty="0">
              <a:latin typeface="Cavolini" panose="03000502040302020204" pitchFamily="66" charset="0"/>
              <a:cs typeface="Cavolini" panose="03000502040302020204" pitchFamily="66" charset="0"/>
            </a:endParaRPr>
          </a:p>
          <a:p>
            <a:pPr marL="777240" lvl="2" indent="0">
              <a:buNone/>
            </a:pPr>
            <a:r>
              <a:rPr lang="en-US" sz="2400" dirty="0">
                <a:latin typeface="Cavolini" panose="03000502040302020204" pitchFamily="66" charset="0"/>
                <a:cs typeface="Cavolini" panose="03000502040302020204" pitchFamily="66" charset="0"/>
              </a:rPr>
              <a:t>Homecoming			Sept. 19</a:t>
            </a:r>
            <a:r>
              <a:rPr lang="en-US" sz="2400" baseline="30000" dirty="0">
                <a:latin typeface="Cavolini" panose="03000502040302020204" pitchFamily="66" charset="0"/>
                <a:cs typeface="Cavolini" panose="03000502040302020204" pitchFamily="66" charset="0"/>
              </a:rPr>
              <a:t>th</a:t>
            </a:r>
            <a:endParaRPr lang="en-US" sz="2400" dirty="0">
              <a:latin typeface="Cavolini" panose="03000502040302020204" pitchFamily="66" charset="0"/>
              <a:cs typeface="Cavolini" panose="03000502040302020204" pitchFamily="66" charset="0"/>
            </a:endParaRPr>
          </a:p>
          <a:p>
            <a:pPr marL="777240" lvl="2" indent="0">
              <a:buNone/>
            </a:pPr>
            <a:r>
              <a:rPr lang="en-US" sz="2400" dirty="0">
                <a:latin typeface="Cavolini" panose="03000502040302020204" pitchFamily="66" charset="0"/>
                <a:cs typeface="Cavolini" panose="03000502040302020204" pitchFamily="66" charset="0"/>
              </a:rPr>
              <a:t>Middle School Night		Sept. 30</a:t>
            </a:r>
            <a:r>
              <a:rPr lang="en-US" sz="2400" baseline="30000" dirty="0">
                <a:latin typeface="Cavolini" panose="03000502040302020204" pitchFamily="66" charset="0"/>
                <a:cs typeface="Cavolini" panose="03000502040302020204" pitchFamily="66" charset="0"/>
              </a:rPr>
              <a:t>th</a:t>
            </a:r>
            <a:endParaRPr lang="en-US" sz="2400" dirty="0">
              <a:latin typeface="Cavolini" panose="03000502040302020204" pitchFamily="66" charset="0"/>
              <a:cs typeface="Cavolini" panose="03000502040302020204" pitchFamily="66" charset="0"/>
            </a:endParaRPr>
          </a:p>
          <a:p>
            <a:pPr marL="777240" lvl="2" indent="0">
              <a:buNone/>
            </a:pPr>
            <a:r>
              <a:rPr lang="en-US" sz="2400" dirty="0">
                <a:latin typeface="Cavolini" panose="03000502040302020204" pitchFamily="66" charset="0"/>
                <a:cs typeface="Cavolini" panose="03000502040302020204" pitchFamily="66" charset="0"/>
              </a:rPr>
              <a:t>Pink Out				Oct. 7</a:t>
            </a:r>
            <a:r>
              <a:rPr lang="en-US" sz="2400" baseline="30000" dirty="0">
                <a:latin typeface="Cavolini" panose="03000502040302020204" pitchFamily="66" charset="0"/>
                <a:cs typeface="Cavolini" panose="03000502040302020204" pitchFamily="66" charset="0"/>
              </a:rPr>
              <a:t>th</a:t>
            </a:r>
            <a:endParaRPr lang="en-US" sz="2400" dirty="0">
              <a:latin typeface="Cavolini" panose="03000502040302020204" pitchFamily="66" charset="0"/>
              <a:cs typeface="Cavolini" panose="03000502040302020204" pitchFamily="66" charset="0"/>
            </a:endParaRPr>
          </a:p>
          <a:p>
            <a:pPr marL="777240" lvl="2" indent="0">
              <a:buNone/>
            </a:pPr>
            <a:r>
              <a:rPr lang="en-US" sz="2400" dirty="0">
                <a:latin typeface="Cavolini" panose="03000502040302020204" pitchFamily="66" charset="0"/>
                <a:cs typeface="Cavolini" panose="03000502040302020204" pitchFamily="66" charset="0"/>
              </a:rPr>
              <a:t>Senior Night      			Oct. 17</a:t>
            </a:r>
            <a:r>
              <a:rPr lang="en-US" sz="2400" baseline="30000" dirty="0">
                <a:latin typeface="Cavolini" panose="03000502040302020204" pitchFamily="66" charset="0"/>
                <a:cs typeface="Cavolini" panose="03000502040302020204" pitchFamily="66" charset="0"/>
              </a:rPr>
              <a:t>th</a:t>
            </a:r>
            <a:endParaRPr lang="en-US" sz="2400" dirty="0">
              <a:latin typeface="Cavolini" panose="03000502040302020204" pitchFamily="66" charset="0"/>
              <a:cs typeface="Cavolini" panose="03000502040302020204" pitchFamily="66" charset="0"/>
            </a:endParaRPr>
          </a:p>
          <a:p>
            <a:pPr marL="777240" lvl="2" indent="0">
              <a:buNone/>
            </a:pPr>
            <a:endParaRPr lang="en-US" sz="2400" dirty="0">
              <a:latin typeface="Cavolini" panose="03000502040302020204" pitchFamily="66" charset="0"/>
              <a:cs typeface="Cavolini" panose="03000502040302020204" pitchFamily="66" charset="0"/>
            </a:endParaRPr>
          </a:p>
          <a:p>
            <a:pPr marL="777240" lvl="2" indent="0">
              <a:buNone/>
            </a:pPr>
            <a:endParaRPr lang="en-US" sz="2400" dirty="0">
              <a:latin typeface="Cavolini" panose="03000502040302020204" pitchFamily="66" charset="0"/>
              <a:cs typeface="Cavolini" panose="03000502040302020204" pitchFamily="66" charset="0"/>
            </a:endParaRPr>
          </a:p>
          <a:p>
            <a:pPr marL="777240" lvl="2" indent="0">
              <a:buNone/>
            </a:pPr>
            <a:endParaRPr lang="en-US" sz="2400" dirty="0">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3734255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7620000" cy="1143000"/>
          </a:xfrm>
        </p:spPr>
        <p:txBody>
          <a:bodyPr/>
          <a:lstStyle/>
          <a:p>
            <a:pPr algn="ctr"/>
            <a:r>
              <a:rPr lang="en-US" dirty="0"/>
              <a:t>Volleyball Booster Club</a:t>
            </a:r>
          </a:p>
        </p:txBody>
      </p:sp>
      <p:pic>
        <p:nvPicPr>
          <p:cNvPr id="6" name="Picture 5">
            <a:extLst>
              <a:ext uri="{FF2B5EF4-FFF2-40B4-BE49-F238E27FC236}">
                <a16:creationId xmlns:a16="http://schemas.microsoft.com/office/drawing/2014/main" id="{083356E7-08F3-BA54-D3F7-EDD4967E18D9}"/>
              </a:ext>
            </a:extLst>
          </p:cNvPr>
          <p:cNvPicPr>
            <a:picLocks noChangeAspect="1"/>
          </p:cNvPicPr>
          <p:nvPr/>
        </p:nvPicPr>
        <p:blipFill>
          <a:blip r:embed="rId2"/>
          <a:stretch>
            <a:fillRect/>
          </a:stretch>
        </p:blipFill>
        <p:spPr>
          <a:xfrm>
            <a:off x="5669194" y="3962400"/>
            <a:ext cx="2141306" cy="2136561"/>
          </a:xfrm>
          <a:prstGeom prst="rect">
            <a:avLst/>
          </a:prstGeom>
        </p:spPr>
      </p:pic>
      <p:sp>
        <p:nvSpPr>
          <p:cNvPr id="7" name="TextBox 6">
            <a:extLst>
              <a:ext uri="{FF2B5EF4-FFF2-40B4-BE49-F238E27FC236}">
                <a16:creationId xmlns:a16="http://schemas.microsoft.com/office/drawing/2014/main" id="{070D0E4C-AE0A-DCBC-F257-91072C6F3D65}"/>
              </a:ext>
            </a:extLst>
          </p:cNvPr>
          <p:cNvSpPr txBox="1"/>
          <p:nvPr/>
        </p:nvSpPr>
        <p:spPr>
          <a:xfrm>
            <a:off x="6172200" y="6243155"/>
            <a:ext cx="1345240" cy="369332"/>
          </a:xfrm>
          <a:prstGeom prst="rect">
            <a:avLst/>
          </a:prstGeom>
          <a:noFill/>
        </p:spPr>
        <p:txBody>
          <a:bodyPr wrap="none" rtlCol="0">
            <a:spAutoFit/>
          </a:bodyPr>
          <a:lstStyle/>
          <a:p>
            <a:r>
              <a:rPr lang="en-US" dirty="0">
                <a:latin typeface="+mj-lt"/>
              </a:rPr>
              <a:t>FRESHMAN</a:t>
            </a:r>
          </a:p>
        </p:txBody>
      </p:sp>
      <p:pic>
        <p:nvPicPr>
          <p:cNvPr id="11" name="Picture 10">
            <a:extLst>
              <a:ext uri="{FF2B5EF4-FFF2-40B4-BE49-F238E27FC236}">
                <a16:creationId xmlns:a16="http://schemas.microsoft.com/office/drawing/2014/main" id="{41E1AA3A-9910-7B2A-25E9-CBC9C486017B}"/>
              </a:ext>
            </a:extLst>
          </p:cNvPr>
          <p:cNvPicPr>
            <a:picLocks noChangeAspect="1"/>
          </p:cNvPicPr>
          <p:nvPr/>
        </p:nvPicPr>
        <p:blipFill>
          <a:blip r:embed="rId3"/>
          <a:stretch>
            <a:fillRect/>
          </a:stretch>
        </p:blipFill>
        <p:spPr>
          <a:xfrm>
            <a:off x="963573" y="3962400"/>
            <a:ext cx="2128558" cy="2136561"/>
          </a:xfrm>
          <a:prstGeom prst="rect">
            <a:avLst/>
          </a:prstGeom>
        </p:spPr>
      </p:pic>
      <p:sp>
        <p:nvSpPr>
          <p:cNvPr id="12" name="TextBox 11">
            <a:extLst>
              <a:ext uri="{FF2B5EF4-FFF2-40B4-BE49-F238E27FC236}">
                <a16:creationId xmlns:a16="http://schemas.microsoft.com/office/drawing/2014/main" id="{031357D2-9296-8344-5725-EB9E45E0CB67}"/>
              </a:ext>
            </a:extLst>
          </p:cNvPr>
          <p:cNvSpPr txBox="1"/>
          <p:nvPr/>
        </p:nvSpPr>
        <p:spPr>
          <a:xfrm>
            <a:off x="1662902" y="6243155"/>
            <a:ext cx="394660" cy="369332"/>
          </a:xfrm>
          <a:prstGeom prst="rect">
            <a:avLst/>
          </a:prstGeom>
          <a:noFill/>
        </p:spPr>
        <p:txBody>
          <a:bodyPr wrap="none" rtlCol="0">
            <a:spAutoFit/>
          </a:bodyPr>
          <a:lstStyle/>
          <a:p>
            <a:r>
              <a:rPr lang="en-US" dirty="0">
                <a:latin typeface="+mj-lt"/>
              </a:rPr>
              <a:t>JV</a:t>
            </a:r>
          </a:p>
        </p:txBody>
      </p:sp>
      <p:sp>
        <p:nvSpPr>
          <p:cNvPr id="13" name="TextBox 12">
            <a:extLst>
              <a:ext uri="{FF2B5EF4-FFF2-40B4-BE49-F238E27FC236}">
                <a16:creationId xmlns:a16="http://schemas.microsoft.com/office/drawing/2014/main" id="{24899A0C-F879-596B-BE80-0FFC49B25F0D}"/>
              </a:ext>
            </a:extLst>
          </p:cNvPr>
          <p:cNvSpPr txBox="1"/>
          <p:nvPr/>
        </p:nvSpPr>
        <p:spPr>
          <a:xfrm>
            <a:off x="3798644" y="2540281"/>
            <a:ext cx="1045158" cy="369332"/>
          </a:xfrm>
          <a:prstGeom prst="rect">
            <a:avLst/>
          </a:prstGeom>
          <a:noFill/>
        </p:spPr>
        <p:txBody>
          <a:bodyPr wrap="none" rtlCol="0">
            <a:spAutoFit/>
          </a:bodyPr>
          <a:lstStyle/>
          <a:p>
            <a:r>
              <a:rPr lang="en-US" dirty="0">
                <a:latin typeface="+mj-lt"/>
              </a:rPr>
              <a:t>VARSITY</a:t>
            </a:r>
          </a:p>
        </p:txBody>
      </p:sp>
      <p:sp>
        <p:nvSpPr>
          <p:cNvPr id="15" name="TextBox 14">
            <a:extLst>
              <a:ext uri="{FF2B5EF4-FFF2-40B4-BE49-F238E27FC236}">
                <a16:creationId xmlns:a16="http://schemas.microsoft.com/office/drawing/2014/main" id="{80559147-7C58-D6B4-F419-DB98EEEF276B}"/>
              </a:ext>
            </a:extLst>
          </p:cNvPr>
          <p:cNvSpPr txBox="1"/>
          <p:nvPr/>
        </p:nvSpPr>
        <p:spPr>
          <a:xfrm>
            <a:off x="3747220" y="3915617"/>
            <a:ext cx="1096582" cy="369332"/>
          </a:xfrm>
          <a:prstGeom prst="rect">
            <a:avLst/>
          </a:prstGeom>
          <a:noFill/>
        </p:spPr>
        <p:txBody>
          <a:bodyPr wrap="none" rtlCol="0">
            <a:spAutoFit/>
          </a:bodyPr>
          <a:lstStyle/>
          <a:p>
            <a:r>
              <a:rPr lang="en-US" dirty="0">
                <a:latin typeface="+mj-lt"/>
              </a:rPr>
              <a:t>GroupMe</a:t>
            </a:r>
          </a:p>
        </p:txBody>
      </p:sp>
      <p:pic>
        <p:nvPicPr>
          <p:cNvPr id="18" name="Picture 17">
            <a:extLst>
              <a:ext uri="{FF2B5EF4-FFF2-40B4-BE49-F238E27FC236}">
                <a16:creationId xmlns:a16="http://schemas.microsoft.com/office/drawing/2014/main" id="{2676D36B-C2B4-F6DD-116C-4C378E318D5F}"/>
              </a:ext>
            </a:extLst>
          </p:cNvPr>
          <p:cNvPicPr>
            <a:picLocks noChangeAspect="1"/>
          </p:cNvPicPr>
          <p:nvPr/>
        </p:nvPicPr>
        <p:blipFill>
          <a:blip r:embed="rId4"/>
          <a:stretch>
            <a:fillRect/>
          </a:stretch>
        </p:blipFill>
        <p:spPr>
          <a:xfrm>
            <a:off x="3276600" y="234610"/>
            <a:ext cx="2236827" cy="2234440"/>
          </a:xfrm>
          <a:prstGeom prst="rect">
            <a:avLst/>
          </a:prstGeom>
        </p:spPr>
      </p:pic>
    </p:spTree>
    <p:extLst>
      <p:ext uri="{BB962C8B-B14F-4D97-AF65-F5344CB8AC3E}">
        <p14:creationId xmlns:p14="http://schemas.microsoft.com/office/powerpoint/2010/main" val="1387753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609600"/>
            <a:ext cx="5943600" cy="800219"/>
          </a:xfrm>
          <a:prstGeom prst="rect">
            <a:avLst/>
          </a:prstGeom>
        </p:spPr>
        <p:txBody>
          <a:bodyPr wrap="square">
            <a:spAutoFit/>
          </a:bodyPr>
          <a:lstStyle/>
          <a:p>
            <a:r>
              <a:rPr lang="en-US" sz="4600" spc="-100" dirty="0">
                <a:solidFill>
                  <a:srgbClr val="7030A0"/>
                </a:solidFill>
                <a:latin typeface="Cambria"/>
                <a:ea typeface="+mj-ea"/>
                <a:cs typeface="+mj-cs"/>
              </a:rPr>
              <a:t>Volleyball Booster Club</a:t>
            </a:r>
            <a:endParaRPr lang="en-US" dirty="0"/>
          </a:p>
        </p:txBody>
      </p:sp>
      <p:sp>
        <p:nvSpPr>
          <p:cNvPr id="3" name="TextBox 2"/>
          <p:cNvSpPr txBox="1"/>
          <p:nvPr/>
        </p:nvSpPr>
        <p:spPr>
          <a:xfrm>
            <a:off x="1447800" y="1600200"/>
            <a:ext cx="6248400" cy="2862322"/>
          </a:xfrm>
          <a:prstGeom prst="rect">
            <a:avLst/>
          </a:prstGeom>
          <a:noFill/>
        </p:spPr>
        <p:txBody>
          <a:bodyPr wrap="square" rtlCol="0">
            <a:spAutoFit/>
          </a:bodyPr>
          <a:lstStyle/>
          <a:p>
            <a:r>
              <a:rPr lang="en-US" dirty="0"/>
              <a:t>We will need a parent rep for each team to organize meals for scrimmages and home games.  </a:t>
            </a:r>
          </a:p>
          <a:p>
            <a:endParaRPr lang="en-US" dirty="0"/>
          </a:p>
          <a:p>
            <a:r>
              <a:rPr lang="en-US" dirty="0"/>
              <a:t>We will provide a sandwich or taco for you daughter on away single matches.  We will need parents to help with food for the student-athletes for scrimmages and if your child does not like the sandwich provided.  </a:t>
            </a:r>
          </a:p>
          <a:p>
            <a:endParaRPr lang="en-US" dirty="0"/>
          </a:p>
          <a:p>
            <a:endParaRPr lang="en-US" dirty="0"/>
          </a:p>
          <a:p>
            <a:endParaRPr lang="en-US" dirty="0"/>
          </a:p>
        </p:txBody>
      </p:sp>
    </p:spTree>
    <p:extLst>
      <p:ext uri="{BB962C8B-B14F-4D97-AF65-F5344CB8AC3E}">
        <p14:creationId xmlns:p14="http://schemas.microsoft.com/office/powerpoint/2010/main" val="20524528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Booster Club</a:t>
            </a:r>
          </a:p>
        </p:txBody>
      </p:sp>
      <p:sp>
        <p:nvSpPr>
          <p:cNvPr id="3" name="Content Placeholder 2"/>
          <p:cNvSpPr>
            <a:spLocks noGrp="1"/>
          </p:cNvSpPr>
          <p:nvPr>
            <p:ph idx="1"/>
          </p:nvPr>
        </p:nvSpPr>
        <p:spPr>
          <a:xfrm>
            <a:off x="457200" y="1828800"/>
            <a:ext cx="7620000" cy="4572000"/>
          </a:xfrm>
        </p:spPr>
        <p:txBody>
          <a:bodyPr/>
          <a:lstStyle/>
          <a:p>
            <a:pPr marL="411480" lvl="1" indent="0">
              <a:buNone/>
            </a:pPr>
            <a:r>
              <a:rPr lang="en-US" dirty="0"/>
              <a:t>Jennifer Gonzales are our volleyball Rep. </a:t>
            </a:r>
          </a:p>
          <a:p>
            <a:pPr marL="411480" lvl="1" indent="0">
              <a:buNone/>
            </a:pPr>
            <a:endParaRPr lang="en-US" dirty="0"/>
          </a:p>
          <a:p>
            <a:pPr lvl="1"/>
            <a:r>
              <a:rPr lang="en-US" dirty="0"/>
              <a:t>Booster Club Needs Our Participation</a:t>
            </a:r>
          </a:p>
          <a:p>
            <a:pPr lvl="1"/>
            <a:r>
              <a:rPr lang="en-US" dirty="0"/>
              <a:t>We will need Team Parent Reps, concession stand , and special event volunteers. </a:t>
            </a:r>
          </a:p>
          <a:p>
            <a:pPr lvl="1"/>
            <a:r>
              <a:rPr lang="en-US" dirty="0"/>
              <a:t>Work Opportunities, Scholarship Fund, Etc.</a:t>
            </a:r>
          </a:p>
          <a:p>
            <a:pPr lvl="1"/>
            <a:r>
              <a:rPr lang="en-US" dirty="0"/>
              <a:t>The ability to provide nice things for our program would not be possible without the Booster Club!</a:t>
            </a:r>
          </a:p>
          <a:p>
            <a:pPr marL="411480" lvl="1" indent="0">
              <a:buNone/>
            </a:pPr>
            <a:endParaRPr lang="en-US" dirty="0"/>
          </a:p>
        </p:txBody>
      </p:sp>
    </p:spTree>
    <p:extLst>
      <p:ext uri="{BB962C8B-B14F-4D97-AF65-F5344CB8AC3E}">
        <p14:creationId xmlns:p14="http://schemas.microsoft.com/office/powerpoint/2010/main" val="3994557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Partners/Fundraising	</a:t>
            </a:r>
          </a:p>
        </p:txBody>
      </p:sp>
      <p:sp>
        <p:nvSpPr>
          <p:cNvPr id="3" name="Content Placeholder 2"/>
          <p:cNvSpPr>
            <a:spLocks noGrp="1"/>
          </p:cNvSpPr>
          <p:nvPr>
            <p:ph idx="1"/>
          </p:nvPr>
        </p:nvSpPr>
        <p:spPr/>
        <p:txBody>
          <a:bodyPr/>
          <a:lstStyle/>
          <a:p>
            <a:pPr marL="114300" indent="0">
              <a:buNone/>
            </a:pPr>
            <a:endParaRPr lang="en-US" dirty="0"/>
          </a:p>
          <a:p>
            <a:pPr marL="114300" indent="0">
              <a:buNone/>
            </a:pPr>
            <a:endParaRPr lang="en-US" dirty="0"/>
          </a:p>
          <a:p>
            <a:pPr marL="114300" indent="0">
              <a:buNone/>
            </a:pPr>
            <a:endParaRPr lang="en-US" dirty="0"/>
          </a:p>
          <a:p>
            <a:r>
              <a:rPr lang="en-US" dirty="0"/>
              <a:t>Fundraising</a:t>
            </a:r>
          </a:p>
          <a:p>
            <a:pPr marL="411480" lvl="1" indent="0">
              <a:buNone/>
            </a:pPr>
            <a:r>
              <a:rPr lang="en-US" dirty="0"/>
              <a:t>Middle School Madness Tournament September 13th,  Concession Stand, T-shirt sales.</a:t>
            </a:r>
          </a:p>
          <a:p>
            <a:pPr marL="411480" lvl="1" indent="0">
              <a:buNone/>
            </a:pPr>
            <a:r>
              <a:rPr lang="en-US" dirty="0"/>
              <a:t>Fan Pledge August 13</a:t>
            </a:r>
            <a:r>
              <a:rPr lang="en-US" baseline="30000" dirty="0"/>
              <a:t>th</a:t>
            </a:r>
            <a:r>
              <a:rPr lang="en-US" dirty="0"/>
              <a:t>  A rep from </a:t>
            </a:r>
            <a:r>
              <a:rPr lang="en-US" dirty="0" err="1"/>
              <a:t>FanPledge</a:t>
            </a:r>
            <a:r>
              <a:rPr lang="en-US" dirty="0"/>
              <a:t> came this summer and I thought we would entertain this fundraiser this year. </a:t>
            </a:r>
          </a:p>
          <a:p>
            <a:pPr lvl="1"/>
            <a:endParaRPr lang="en-US" dirty="0"/>
          </a:p>
          <a:p>
            <a:pPr marL="411480" lvl="1" indent="0">
              <a:buNone/>
            </a:pPr>
            <a:endParaRPr lang="en-US" dirty="0"/>
          </a:p>
          <a:p>
            <a:pPr marL="411480" lvl="1" indent="0">
              <a:buNone/>
            </a:pPr>
            <a:endParaRPr lang="en-US" dirty="0"/>
          </a:p>
        </p:txBody>
      </p:sp>
    </p:spTree>
    <p:extLst>
      <p:ext uri="{BB962C8B-B14F-4D97-AF65-F5344CB8AC3E}">
        <p14:creationId xmlns:p14="http://schemas.microsoft.com/office/powerpoint/2010/main" val="1159856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626BE8-B8F2-B41B-D4FE-DDCA4822BB24}"/>
              </a:ext>
            </a:extLst>
          </p:cNvPr>
          <p:cNvSpPr/>
          <p:nvPr/>
        </p:nvSpPr>
        <p:spPr>
          <a:xfrm>
            <a:off x="495300" y="533400"/>
            <a:ext cx="8153400" cy="800219"/>
          </a:xfrm>
          <a:prstGeom prst="rect">
            <a:avLst/>
          </a:prstGeom>
        </p:spPr>
        <p:txBody>
          <a:bodyPr wrap="square">
            <a:spAutoFit/>
          </a:bodyPr>
          <a:lstStyle/>
          <a:p>
            <a:r>
              <a:rPr lang="en-US" sz="4600" spc="-100" dirty="0">
                <a:solidFill>
                  <a:srgbClr val="7030A0"/>
                </a:solidFill>
                <a:latin typeface="Cambria"/>
                <a:ea typeface="+mj-ea"/>
                <a:cs typeface="+mj-cs"/>
              </a:rPr>
              <a:t> Cell Phone Policy and ID Policy</a:t>
            </a:r>
            <a:endParaRPr lang="en-US" dirty="0"/>
          </a:p>
        </p:txBody>
      </p:sp>
      <p:sp>
        <p:nvSpPr>
          <p:cNvPr id="3" name="TextBox 2">
            <a:extLst>
              <a:ext uri="{FF2B5EF4-FFF2-40B4-BE49-F238E27FC236}">
                <a16:creationId xmlns:a16="http://schemas.microsoft.com/office/drawing/2014/main" id="{069617C8-C368-86EF-9F62-5DC335B36219}"/>
              </a:ext>
            </a:extLst>
          </p:cNvPr>
          <p:cNvSpPr txBox="1"/>
          <p:nvPr/>
        </p:nvSpPr>
        <p:spPr>
          <a:xfrm>
            <a:off x="1181100" y="1309971"/>
            <a:ext cx="6781800" cy="5355312"/>
          </a:xfrm>
          <a:prstGeom prst="rect">
            <a:avLst/>
          </a:prstGeom>
          <a:noFill/>
        </p:spPr>
        <p:txBody>
          <a:bodyPr wrap="square" rtlCol="0">
            <a:spAutoFit/>
          </a:bodyPr>
          <a:lstStyle/>
          <a:p>
            <a:r>
              <a:rPr lang="en-US" dirty="0"/>
              <a:t>Cell phones, smart watches, headphones or earbuds (that cannot be directly plugged into district provided computer) are prohibited on campus.  All students who come to school with phones must have the phones turned off and secured in your backpack upon entering the building.  If a student does not comply with this State Law, they will receive automatic 10 days of ISS. This means anyone can confiscate a phone that is visible on your person which would result in 10 days of ISS.  Each coach may implement a policy to protect the integrity of their programs.</a:t>
            </a:r>
          </a:p>
          <a:p>
            <a:endParaRPr lang="en-US" dirty="0"/>
          </a:p>
          <a:p>
            <a:r>
              <a:rPr lang="en-US" dirty="0"/>
              <a:t>Varsity will turn in phones to coaches in the morning upon arrival to school and the coaches will lock them up in the safe in Coach Smith’s office until 4:20 or the end of practice.  It is recommended that parents email their student if information is to be communicated with your child during the school day.  Teachers are going to give students opportunities to check emails throughout the day. </a:t>
            </a:r>
          </a:p>
          <a:p>
            <a:endParaRPr lang="en-US" dirty="0"/>
          </a:p>
          <a:p>
            <a:r>
              <a:rPr lang="en-US" dirty="0"/>
              <a:t>Since sub varsity coaches are not on campus they will abide by State and campus policy stated above. </a:t>
            </a:r>
          </a:p>
        </p:txBody>
      </p:sp>
    </p:spTree>
    <p:extLst>
      <p:ext uri="{BB962C8B-B14F-4D97-AF65-F5344CB8AC3E}">
        <p14:creationId xmlns:p14="http://schemas.microsoft.com/office/powerpoint/2010/main" val="3137122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Coaching Staff</a:t>
            </a:r>
          </a:p>
        </p:txBody>
      </p:sp>
      <p:sp>
        <p:nvSpPr>
          <p:cNvPr id="3" name="Content Placeholder 2"/>
          <p:cNvSpPr>
            <a:spLocks noGrp="1"/>
          </p:cNvSpPr>
          <p:nvPr>
            <p:ph idx="1"/>
          </p:nvPr>
        </p:nvSpPr>
        <p:spPr/>
        <p:txBody>
          <a:bodyPr/>
          <a:lstStyle/>
          <a:p>
            <a:r>
              <a:rPr lang="en-US" dirty="0"/>
              <a:t>Janine Smith– Varsity Head Coach</a:t>
            </a:r>
          </a:p>
          <a:p>
            <a:pPr marL="411480" lvl="1" indent="0">
              <a:buNone/>
            </a:pPr>
            <a:r>
              <a:rPr lang="en-US" dirty="0">
                <a:solidFill>
                  <a:schemeClr val="bg1">
                    <a:lumMod val="65000"/>
                  </a:schemeClr>
                </a:solidFill>
              </a:rPr>
              <a:t>jsmith@ems-isd.net</a:t>
            </a:r>
          </a:p>
          <a:p>
            <a:r>
              <a:rPr lang="en-US" dirty="0"/>
              <a:t>Bill Tippett– Varsity Assistant Coach</a:t>
            </a:r>
          </a:p>
          <a:p>
            <a:pPr marL="411480" lvl="1" indent="0">
              <a:buNone/>
            </a:pPr>
            <a:r>
              <a:rPr lang="en-US" dirty="0">
                <a:solidFill>
                  <a:schemeClr val="bg1">
                    <a:lumMod val="65000"/>
                  </a:schemeClr>
                </a:solidFill>
              </a:rPr>
              <a:t>wtippett@ems-isd.net</a:t>
            </a:r>
          </a:p>
          <a:p>
            <a:r>
              <a:rPr lang="en-US" dirty="0"/>
              <a:t>Andrea Sandefer- Assistant Coach, JV Coach</a:t>
            </a:r>
          </a:p>
          <a:p>
            <a:pPr marL="114300" indent="0">
              <a:buNone/>
            </a:pPr>
            <a:r>
              <a:rPr lang="en-US" dirty="0">
                <a:solidFill>
                  <a:schemeClr val="bg1">
                    <a:lumMod val="65000"/>
                  </a:schemeClr>
                </a:solidFill>
              </a:rPr>
              <a:t>     asandefer@ems-isd.net</a:t>
            </a:r>
            <a:endParaRPr lang="en-US" dirty="0"/>
          </a:p>
          <a:p>
            <a:r>
              <a:rPr lang="en-US" dirty="0"/>
              <a:t>Bailey </a:t>
            </a:r>
            <a:r>
              <a:rPr lang="en-US" dirty="0" err="1"/>
              <a:t>Baughn</a:t>
            </a:r>
            <a:r>
              <a:rPr lang="en-US" dirty="0"/>
              <a:t>– Assistant Coach, Freshman Coach</a:t>
            </a:r>
          </a:p>
          <a:p>
            <a:pPr marL="411480" lvl="1" indent="0">
              <a:buNone/>
            </a:pPr>
            <a:r>
              <a:rPr lang="en-US" dirty="0">
                <a:solidFill>
                  <a:schemeClr val="bg1">
                    <a:lumMod val="65000"/>
                  </a:schemeClr>
                </a:solidFill>
              </a:rPr>
              <a:t>bbaughn@ems-isd.net</a:t>
            </a:r>
          </a:p>
        </p:txBody>
      </p:sp>
    </p:spTree>
    <p:extLst>
      <p:ext uri="{BB962C8B-B14F-4D97-AF65-F5344CB8AC3E}">
        <p14:creationId xmlns:p14="http://schemas.microsoft.com/office/powerpoint/2010/main" val="32730504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0CB87A-3A84-FE0B-1188-6D250C8E4E5C}"/>
              </a:ext>
            </a:extLst>
          </p:cNvPr>
          <p:cNvPicPr>
            <a:picLocks noChangeAspect="1"/>
          </p:cNvPicPr>
          <p:nvPr/>
        </p:nvPicPr>
        <p:blipFill>
          <a:blip r:embed="rId2"/>
          <a:stretch>
            <a:fillRect/>
          </a:stretch>
        </p:blipFill>
        <p:spPr>
          <a:xfrm>
            <a:off x="228600" y="0"/>
            <a:ext cx="8153400" cy="6858000"/>
          </a:xfrm>
          <a:prstGeom prst="rect">
            <a:avLst/>
          </a:prstGeom>
        </p:spPr>
      </p:pic>
    </p:spTree>
    <p:extLst>
      <p:ext uri="{BB962C8B-B14F-4D97-AF65-F5344CB8AC3E}">
        <p14:creationId xmlns:p14="http://schemas.microsoft.com/office/powerpoint/2010/main" val="905708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Ready for Season</a:t>
            </a:r>
          </a:p>
        </p:txBody>
      </p:sp>
      <p:sp>
        <p:nvSpPr>
          <p:cNvPr id="3" name="Content Placeholder 2"/>
          <p:cNvSpPr>
            <a:spLocks noGrp="1"/>
          </p:cNvSpPr>
          <p:nvPr>
            <p:ph idx="1"/>
          </p:nvPr>
        </p:nvSpPr>
        <p:spPr/>
        <p:txBody>
          <a:bodyPr>
            <a:normAutofit/>
          </a:bodyPr>
          <a:lstStyle/>
          <a:p>
            <a:r>
              <a:rPr lang="en-US" sz="4400" dirty="0"/>
              <a:t>Tryouts  </a:t>
            </a:r>
          </a:p>
          <a:p>
            <a:r>
              <a:rPr lang="en-US" sz="4400" dirty="0"/>
              <a:t>Scrimmages </a:t>
            </a:r>
          </a:p>
          <a:p>
            <a:r>
              <a:rPr lang="en-US" sz="4400" dirty="0"/>
              <a:t>Schedule </a:t>
            </a:r>
            <a:endParaRPr lang="en-US" sz="1500" dirty="0"/>
          </a:p>
          <a:p>
            <a:r>
              <a:rPr lang="en-US" sz="4400" dirty="0"/>
              <a:t>Practice</a:t>
            </a:r>
          </a:p>
          <a:p>
            <a:r>
              <a:rPr lang="en-US" sz="4400" dirty="0"/>
              <a:t>Opportunities/Communication</a:t>
            </a:r>
          </a:p>
          <a:p>
            <a:r>
              <a:rPr lang="en-US" sz="4400" dirty="0"/>
              <a:t>Booster Club</a:t>
            </a:r>
          </a:p>
        </p:txBody>
      </p:sp>
    </p:spTree>
    <p:extLst>
      <p:ext uri="{BB962C8B-B14F-4D97-AF65-F5344CB8AC3E}">
        <p14:creationId xmlns:p14="http://schemas.microsoft.com/office/powerpoint/2010/main" val="1794913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Tryouts/Scrimmages/Pictures</a:t>
            </a:r>
          </a:p>
        </p:txBody>
      </p:sp>
      <p:sp>
        <p:nvSpPr>
          <p:cNvPr id="3" name="Content Placeholder 2"/>
          <p:cNvSpPr>
            <a:spLocks noGrp="1"/>
          </p:cNvSpPr>
          <p:nvPr>
            <p:ph idx="1"/>
          </p:nvPr>
        </p:nvSpPr>
        <p:spPr/>
        <p:txBody>
          <a:bodyPr>
            <a:normAutofit/>
          </a:bodyPr>
          <a:lstStyle/>
          <a:p>
            <a:r>
              <a:rPr lang="en-US" dirty="0"/>
              <a:t>Teams are set for right now but it is fluid.  We reserve the right to make changes.</a:t>
            </a:r>
          </a:p>
          <a:p>
            <a:pPr lvl="1"/>
            <a:r>
              <a:rPr lang="en-US" b="1" dirty="0"/>
              <a:t>Friday’s Scrimmages</a:t>
            </a:r>
          </a:p>
          <a:p>
            <a:pPr lvl="2"/>
            <a:r>
              <a:rPr lang="en-US" dirty="0"/>
              <a:t>ALL INCOMING and RETURNING PLAYERS NEED TO GO TO SCRIMMAGES AND ALL PRACTICES.  WE RESERVE THE RIGHT TO MAKE CHANGES ON TEAMS IF NECESSARY.  </a:t>
            </a:r>
            <a:br>
              <a:rPr lang="en-US" dirty="0"/>
            </a:br>
            <a:r>
              <a:rPr lang="en-US" dirty="0"/>
              <a:t>FRIDAY SCRIMMAGES ARE AT CLEBURNE.  WE WILL LEAVE AT </a:t>
            </a:r>
          </a:p>
          <a:p>
            <a:pPr lvl="2"/>
            <a:r>
              <a:rPr lang="en-US" dirty="0"/>
              <a:t>6:30AM</a:t>
            </a:r>
          </a:p>
          <a:p>
            <a:pPr lvl="1">
              <a:buClr>
                <a:srgbClr val="4584D3"/>
              </a:buClr>
            </a:pPr>
            <a:r>
              <a:rPr lang="en-US" b="1" dirty="0">
                <a:solidFill>
                  <a:prstClr val="black"/>
                </a:solidFill>
              </a:rPr>
              <a:t>Saturday’s Scrimmages</a:t>
            </a:r>
            <a:endParaRPr lang="en-US" dirty="0"/>
          </a:p>
          <a:p>
            <a:pPr lvl="2"/>
            <a:r>
              <a:rPr lang="en-US" dirty="0"/>
              <a:t>SATURDAYS SCRIMMAGES ARE AT KELLER TIMBERCREEK. WE WILL LEAVE AT 7:30AM</a:t>
            </a:r>
          </a:p>
          <a:p>
            <a:pPr lvl="2"/>
            <a:r>
              <a:rPr lang="en-US" dirty="0"/>
              <a:t>WE WILL NEED PARENTS TO HELP WITH FOOD FOR EACH TEAM FOR SCRIMMAGES. BOOSTER CLUB WILL EXPLAIN</a:t>
            </a:r>
          </a:p>
          <a:p>
            <a:pPr lvl="2"/>
            <a:endParaRPr lang="en-US" dirty="0"/>
          </a:p>
          <a:p>
            <a:pPr lvl="2"/>
            <a:endParaRPr lang="en-US" dirty="0"/>
          </a:p>
        </p:txBody>
      </p:sp>
    </p:spTree>
    <p:extLst>
      <p:ext uri="{BB962C8B-B14F-4D97-AF65-F5344CB8AC3E}">
        <p14:creationId xmlns:p14="http://schemas.microsoft.com/office/powerpoint/2010/main" val="3696932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2000" y="228600"/>
            <a:ext cx="6172200" cy="800219"/>
          </a:xfrm>
          <a:prstGeom prst="rect">
            <a:avLst/>
          </a:prstGeom>
        </p:spPr>
        <p:txBody>
          <a:bodyPr wrap="square">
            <a:spAutoFit/>
          </a:bodyPr>
          <a:lstStyle/>
          <a:p>
            <a:r>
              <a:rPr lang="en-US" sz="4600" spc="-100" dirty="0">
                <a:solidFill>
                  <a:srgbClr val="7030A0"/>
                </a:solidFill>
                <a:latin typeface="Cambria"/>
                <a:ea typeface="+mj-ea"/>
                <a:cs typeface="+mj-cs"/>
              </a:rPr>
              <a:t>       Cleburne Scrimmage</a:t>
            </a:r>
            <a:endParaRPr lang="en-US" dirty="0"/>
          </a:p>
        </p:txBody>
      </p:sp>
      <p:pic>
        <p:nvPicPr>
          <p:cNvPr id="3" name="Picture 2" descr="A poster for a volleyball game&#10;&#10;Description automatically generated">
            <a:extLst>
              <a:ext uri="{FF2B5EF4-FFF2-40B4-BE49-F238E27FC236}">
                <a16:creationId xmlns:a16="http://schemas.microsoft.com/office/drawing/2014/main" id="{EC0EA49B-8A90-F92D-BE8F-5C2B3E9E10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71529" y="1028818"/>
            <a:ext cx="2755726" cy="4724399"/>
          </a:xfrm>
          <a:prstGeom prst="rect">
            <a:avLst/>
          </a:prstGeom>
        </p:spPr>
      </p:pic>
      <p:pic>
        <p:nvPicPr>
          <p:cNvPr id="9" name="Picture 8" descr="A poster for a school supply drive&#10;&#10;Description automatically generated">
            <a:extLst>
              <a:ext uri="{FF2B5EF4-FFF2-40B4-BE49-F238E27FC236}">
                <a16:creationId xmlns:a16="http://schemas.microsoft.com/office/drawing/2014/main" id="{5300EAA3-3422-FA59-6874-BCE445081E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8392" y="1028819"/>
            <a:ext cx="2731325" cy="4724400"/>
          </a:xfrm>
          <a:prstGeom prst="rect">
            <a:avLst/>
          </a:prstGeom>
        </p:spPr>
      </p:pic>
      <p:sp>
        <p:nvSpPr>
          <p:cNvPr id="10" name="Rectangle 1">
            <a:extLst>
              <a:ext uri="{FF2B5EF4-FFF2-40B4-BE49-F238E27FC236}">
                <a16:creationId xmlns:a16="http://schemas.microsoft.com/office/drawing/2014/main" id="{ACEB505C-9D26-CC4F-FC4D-29F610CFEE5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TextBox 11">
            <a:extLst>
              <a:ext uri="{FF2B5EF4-FFF2-40B4-BE49-F238E27FC236}">
                <a16:creationId xmlns:a16="http://schemas.microsoft.com/office/drawing/2014/main" id="{A2F9DC66-15DA-7128-CB4D-01AC28E07C35}"/>
              </a:ext>
            </a:extLst>
          </p:cNvPr>
          <p:cNvSpPr txBox="1"/>
          <p:nvPr/>
        </p:nvSpPr>
        <p:spPr>
          <a:xfrm>
            <a:off x="2286000" y="3244334"/>
            <a:ext cx="4572000" cy="369332"/>
          </a:xfrm>
          <a:prstGeom prst="rect">
            <a:avLst/>
          </a:prstGeom>
          <a:noFill/>
        </p:spPr>
        <p:txBody>
          <a:bodyPr wrap="square">
            <a:spAutoFit/>
          </a:bodyPr>
          <a:lstStyle/>
          <a:p>
            <a:endParaRPr lang="en-US" dirty="0"/>
          </a:p>
        </p:txBody>
      </p:sp>
      <p:pic>
        <p:nvPicPr>
          <p:cNvPr id="14" name="Picture 13">
            <a:extLst>
              <a:ext uri="{FF2B5EF4-FFF2-40B4-BE49-F238E27FC236}">
                <a16:creationId xmlns:a16="http://schemas.microsoft.com/office/drawing/2014/main" id="{0A209289-A933-ACEB-C579-55AE3117F228}"/>
              </a:ext>
            </a:extLst>
          </p:cNvPr>
          <p:cNvPicPr>
            <a:picLocks noChangeAspect="1"/>
          </p:cNvPicPr>
          <p:nvPr/>
        </p:nvPicPr>
        <p:blipFill>
          <a:blip r:embed="rId4"/>
          <a:stretch>
            <a:fillRect/>
          </a:stretch>
        </p:blipFill>
        <p:spPr>
          <a:xfrm>
            <a:off x="0" y="1028818"/>
            <a:ext cx="2755726" cy="4724398"/>
          </a:xfrm>
          <a:prstGeom prst="rect">
            <a:avLst/>
          </a:prstGeom>
        </p:spPr>
      </p:pic>
    </p:spTree>
    <p:extLst>
      <p:ext uri="{BB962C8B-B14F-4D97-AF65-F5344CB8AC3E}">
        <p14:creationId xmlns:p14="http://schemas.microsoft.com/office/powerpoint/2010/main" val="3274052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8"/>
            <a:ext cx="7620000" cy="563562"/>
          </a:xfrm>
        </p:spPr>
        <p:txBody>
          <a:bodyPr/>
          <a:lstStyle/>
          <a:p>
            <a:r>
              <a:rPr lang="en-US" sz="4000" dirty="0"/>
              <a:t>Keller </a:t>
            </a:r>
            <a:r>
              <a:rPr lang="en-US" sz="4000" dirty="0" err="1"/>
              <a:t>TimberCreek</a:t>
            </a:r>
            <a:r>
              <a:rPr lang="en-US" sz="4000" dirty="0"/>
              <a:t> Scrimmage</a:t>
            </a:r>
          </a:p>
        </p:txBody>
      </p:sp>
      <p:sp>
        <p:nvSpPr>
          <p:cNvPr id="15" name="Rectangle 3">
            <a:extLst>
              <a:ext uri="{FF2B5EF4-FFF2-40B4-BE49-F238E27FC236}">
                <a16:creationId xmlns:a16="http://schemas.microsoft.com/office/drawing/2014/main" id="{0FFA3B3F-573E-4B82-9F03-C17DE9A7CEE7}"/>
              </a:ext>
            </a:extLst>
          </p:cNvPr>
          <p:cNvSpPr>
            <a:spLocks noChangeArrowheads="1"/>
          </p:cNvSpPr>
          <p:nvPr/>
        </p:nvSpPr>
        <p:spPr bwMode="auto">
          <a:xfrm>
            <a:off x="228918" y="341844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4">
            <a:extLst>
              <a:ext uri="{FF2B5EF4-FFF2-40B4-BE49-F238E27FC236}">
                <a16:creationId xmlns:a16="http://schemas.microsoft.com/office/drawing/2014/main" id="{E365B699-812D-4D20-B898-C96A012E97B6}"/>
              </a:ext>
            </a:extLst>
          </p:cNvPr>
          <p:cNvSpPr>
            <a:spLocks noChangeArrowheads="1"/>
          </p:cNvSpPr>
          <p:nvPr/>
        </p:nvSpPr>
        <p:spPr bwMode="auto">
          <a:xfrm>
            <a:off x="208990" y="4336193"/>
            <a:ext cx="1160320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6" name="Content Placeholder 5">
            <a:extLst>
              <a:ext uri="{FF2B5EF4-FFF2-40B4-BE49-F238E27FC236}">
                <a16:creationId xmlns:a16="http://schemas.microsoft.com/office/drawing/2014/main" id="{1BEB15A7-4A4B-95EF-B570-917DA1DBCFAC}"/>
              </a:ext>
            </a:extLst>
          </p:cNvPr>
          <p:cNvPicPr>
            <a:picLocks noGrp="1" noChangeAspect="1"/>
          </p:cNvPicPr>
          <p:nvPr>
            <p:ph idx="1"/>
          </p:nvPr>
        </p:nvPicPr>
        <p:blipFill>
          <a:blip r:embed="rId2"/>
          <a:stretch>
            <a:fillRect/>
          </a:stretch>
        </p:blipFill>
        <p:spPr>
          <a:xfrm>
            <a:off x="994063" y="1752600"/>
            <a:ext cx="6546272" cy="4800600"/>
          </a:xfrm>
        </p:spPr>
      </p:pic>
      <p:pic>
        <p:nvPicPr>
          <p:cNvPr id="10" name="Picture 9">
            <a:extLst>
              <a:ext uri="{FF2B5EF4-FFF2-40B4-BE49-F238E27FC236}">
                <a16:creationId xmlns:a16="http://schemas.microsoft.com/office/drawing/2014/main" id="{7F6C7CB7-652B-0FA5-C756-5ABBBCCB7096}"/>
              </a:ext>
            </a:extLst>
          </p:cNvPr>
          <p:cNvPicPr>
            <a:picLocks noChangeAspect="1"/>
          </p:cNvPicPr>
          <p:nvPr/>
        </p:nvPicPr>
        <p:blipFill>
          <a:blip r:embed="rId3"/>
          <a:stretch>
            <a:fillRect/>
          </a:stretch>
        </p:blipFill>
        <p:spPr>
          <a:xfrm>
            <a:off x="1398021" y="720519"/>
            <a:ext cx="5738357" cy="838273"/>
          </a:xfrm>
          <a:prstGeom prst="rect">
            <a:avLst/>
          </a:prstGeom>
        </p:spPr>
      </p:pic>
    </p:spTree>
    <p:extLst>
      <p:ext uri="{BB962C8B-B14F-4D97-AF65-F5344CB8AC3E}">
        <p14:creationId xmlns:p14="http://schemas.microsoft.com/office/powerpoint/2010/main" val="3919202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3D31B-DED1-8ABD-6861-43E5E00B6009}"/>
              </a:ext>
            </a:extLst>
          </p:cNvPr>
          <p:cNvSpPr>
            <a:spLocks noGrp="1"/>
          </p:cNvSpPr>
          <p:nvPr>
            <p:ph type="title"/>
          </p:nvPr>
        </p:nvSpPr>
        <p:spPr/>
        <p:txBody>
          <a:bodyPr/>
          <a:lstStyle/>
          <a:p>
            <a:r>
              <a:rPr lang="en-US" dirty="0"/>
              <a:t>Picture Day</a:t>
            </a:r>
          </a:p>
        </p:txBody>
      </p:sp>
      <p:sp>
        <p:nvSpPr>
          <p:cNvPr id="4" name="Content Placeholder 3">
            <a:extLst>
              <a:ext uri="{FF2B5EF4-FFF2-40B4-BE49-F238E27FC236}">
                <a16:creationId xmlns:a16="http://schemas.microsoft.com/office/drawing/2014/main" id="{52D00BD3-54B9-86E7-F090-F436C03BBFCA}"/>
              </a:ext>
            </a:extLst>
          </p:cNvPr>
          <p:cNvSpPr>
            <a:spLocks noGrp="1"/>
          </p:cNvSpPr>
          <p:nvPr>
            <p:ph idx="1"/>
          </p:nvPr>
        </p:nvSpPr>
        <p:spPr/>
        <p:txBody>
          <a:bodyPr/>
          <a:lstStyle/>
          <a:p>
            <a:r>
              <a:rPr lang="en-US" dirty="0"/>
              <a:t>August 6</a:t>
            </a:r>
            <a:r>
              <a:rPr lang="en-US" baseline="30000" dirty="0"/>
              <a:t>th</a:t>
            </a:r>
            <a:r>
              <a:rPr lang="en-US" dirty="0"/>
              <a:t> at 11 am in the Main Gym or Practice Gym</a:t>
            </a:r>
          </a:p>
          <a:p>
            <a:r>
              <a:rPr lang="en-US" dirty="0"/>
              <a:t>Varsity will start and Sub varsity will follow.</a:t>
            </a:r>
          </a:p>
          <a:p>
            <a:r>
              <a:rPr lang="en-US" dirty="0"/>
              <a:t>Amy Williams will be our photographer this year.</a:t>
            </a:r>
          </a:p>
        </p:txBody>
      </p:sp>
      <p:pic>
        <p:nvPicPr>
          <p:cNvPr id="6" name="Picture 5">
            <a:extLst>
              <a:ext uri="{FF2B5EF4-FFF2-40B4-BE49-F238E27FC236}">
                <a16:creationId xmlns:a16="http://schemas.microsoft.com/office/drawing/2014/main" id="{5811BCEA-B40F-3797-AB1B-46C930D066C0}"/>
              </a:ext>
            </a:extLst>
          </p:cNvPr>
          <p:cNvPicPr>
            <a:picLocks noChangeAspect="1"/>
          </p:cNvPicPr>
          <p:nvPr/>
        </p:nvPicPr>
        <p:blipFill>
          <a:blip r:embed="rId2"/>
          <a:stretch>
            <a:fillRect/>
          </a:stretch>
        </p:blipFill>
        <p:spPr>
          <a:xfrm>
            <a:off x="304800" y="3120327"/>
            <a:ext cx="4267200" cy="4194872"/>
          </a:xfrm>
          <a:prstGeom prst="rect">
            <a:avLst/>
          </a:prstGeom>
        </p:spPr>
      </p:pic>
      <p:pic>
        <p:nvPicPr>
          <p:cNvPr id="8" name="Picture 7">
            <a:extLst>
              <a:ext uri="{FF2B5EF4-FFF2-40B4-BE49-F238E27FC236}">
                <a16:creationId xmlns:a16="http://schemas.microsoft.com/office/drawing/2014/main" id="{6550D82F-CF01-DCF0-03D6-405840EDF301}"/>
              </a:ext>
            </a:extLst>
          </p:cNvPr>
          <p:cNvPicPr>
            <a:picLocks noChangeAspect="1"/>
          </p:cNvPicPr>
          <p:nvPr/>
        </p:nvPicPr>
        <p:blipFill>
          <a:blip r:embed="rId3"/>
          <a:stretch>
            <a:fillRect/>
          </a:stretch>
        </p:blipFill>
        <p:spPr>
          <a:xfrm>
            <a:off x="4288220" y="3120327"/>
            <a:ext cx="4267199" cy="4194873"/>
          </a:xfrm>
          <a:prstGeom prst="rect">
            <a:avLst/>
          </a:prstGeom>
        </p:spPr>
      </p:pic>
    </p:spTree>
    <p:extLst>
      <p:ext uri="{BB962C8B-B14F-4D97-AF65-F5344CB8AC3E}">
        <p14:creationId xmlns:p14="http://schemas.microsoft.com/office/powerpoint/2010/main" val="2923961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153400" cy="1508105"/>
          </a:xfrm>
          <a:prstGeom prst="rect">
            <a:avLst/>
          </a:prstGeom>
        </p:spPr>
        <p:txBody>
          <a:bodyPr wrap="square">
            <a:spAutoFit/>
          </a:bodyPr>
          <a:lstStyle/>
          <a:p>
            <a:pPr lvl="0"/>
            <a:r>
              <a:rPr lang="en-US" sz="4600" spc="-100" dirty="0">
                <a:solidFill>
                  <a:srgbClr val="7030A0"/>
                </a:solidFill>
                <a:latin typeface="Cambria"/>
              </a:rPr>
              <a:t>Remind until Parent Square is up 			and running</a:t>
            </a:r>
            <a:endParaRPr lang="en-US" dirty="0">
              <a:solidFill>
                <a:prstClr val="black"/>
              </a:solidFill>
            </a:endParaRPr>
          </a:p>
        </p:txBody>
      </p:sp>
      <p:pic>
        <p:nvPicPr>
          <p:cNvPr id="1027" name="Picture 3" descr="4d9af2a0-08c6-46e1-82b0-d24a437fda40@namprd0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3294" y="1219200"/>
            <a:ext cx="2274792" cy="252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acdcfa48-ca81-45d1-8b7f-3561445ce275@namprd0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0914" y="3239239"/>
            <a:ext cx="2362200" cy="3153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e4c15e93-49bb-4d0d-9b8d-6d22f8a1482e@namprd0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2410" y="3429000"/>
            <a:ext cx="2423688" cy="3079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75C3F2A4-11CE-4022-AA19-77C4319CBF4B}"/>
              </a:ext>
            </a:extLst>
          </p:cNvPr>
          <p:cNvPicPr>
            <a:picLocks noChangeAspect="1"/>
          </p:cNvPicPr>
          <p:nvPr/>
        </p:nvPicPr>
        <p:blipFill>
          <a:blip r:embed="rId5"/>
          <a:stretch>
            <a:fillRect/>
          </a:stretch>
        </p:blipFill>
        <p:spPr>
          <a:xfrm>
            <a:off x="228600" y="1219200"/>
            <a:ext cx="2333951" cy="2629267"/>
          </a:xfrm>
          <a:prstGeom prst="rect">
            <a:avLst/>
          </a:prstGeom>
          <a:ln>
            <a:solidFill>
              <a:schemeClr val="bg1">
                <a:lumMod val="75000"/>
              </a:schemeClr>
            </a:solidFill>
          </a:ln>
        </p:spPr>
      </p:pic>
    </p:spTree>
    <p:extLst>
      <p:ext uri="{BB962C8B-B14F-4D97-AF65-F5344CB8AC3E}">
        <p14:creationId xmlns:p14="http://schemas.microsoft.com/office/powerpoint/2010/main" val="2051274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2FAC8-CBCD-9CC3-C2E8-A891E9EB9BD7}"/>
              </a:ext>
            </a:extLst>
          </p:cNvPr>
          <p:cNvSpPr>
            <a:spLocks noGrp="1"/>
          </p:cNvSpPr>
          <p:nvPr>
            <p:ph type="title"/>
          </p:nvPr>
        </p:nvSpPr>
        <p:spPr/>
        <p:txBody>
          <a:bodyPr/>
          <a:lstStyle/>
          <a:p>
            <a:r>
              <a:rPr lang="en-US" dirty="0"/>
              <a:t>Social Media</a:t>
            </a:r>
          </a:p>
        </p:txBody>
      </p:sp>
      <p:sp>
        <p:nvSpPr>
          <p:cNvPr id="3" name="Content Placeholder 2">
            <a:extLst>
              <a:ext uri="{FF2B5EF4-FFF2-40B4-BE49-F238E27FC236}">
                <a16:creationId xmlns:a16="http://schemas.microsoft.com/office/drawing/2014/main" id="{97BB7CC9-CE52-478C-4D5E-2C4504A41DFE}"/>
              </a:ext>
            </a:extLst>
          </p:cNvPr>
          <p:cNvSpPr>
            <a:spLocks noGrp="1"/>
          </p:cNvSpPr>
          <p:nvPr>
            <p:ph idx="1"/>
          </p:nvPr>
        </p:nvSpPr>
        <p:spPr>
          <a:xfrm>
            <a:off x="457200" y="1219200"/>
            <a:ext cx="7620000" cy="5486400"/>
          </a:xfrm>
        </p:spPr>
        <p:txBody>
          <a:bodyPr>
            <a:normAutofit fontScale="92500"/>
          </a:bodyPr>
          <a:lstStyle/>
          <a:p>
            <a:r>
              <a:rPr lang="en-US" sz="4000" dirty="0"/>
              <a:t>Instagram: @cths.volleyball</a:t>
            </a:r>
          </a:p>
          <a:p>
            <a:r>
              <a:rPr lang="en-US" sz="4000" dirty="0"/>
              <a:t>Twitter/X: @cths_volleyball</a:t>
            </a:r>
          </a:p>
          <a:p>
            <a:r>
              <a:rPr lang="en-US" sz="3200" dirty="0"/>
              <a:t>Athletics Website: chisholmtrailathletics.com</a:t>
            </a:r>
          </a:p>
          <a:p>
            <a:r>
              <a:rPr lang="en-US" sz="3200" dirty="0"/>
              <a:t>Schedule and Game Updates: Rankonesport.com</a:t>
            </a:r>
          </a:p>
          <a:p>
            <a:r>
              <a:rPr lang="en-US" sz="3200" dirty="0"/>
              <a:t>Any CTHS volleyball athletes social media should represent CTHS in a positive manner</a:t>
            </a:r>
          </a:p>
          <a:p>
            <a:r>
              <a:rPr lang="en-US" sz="3200" dirty="0"/>
              <a:t>https://apps.apple.com/my/app/ems-isd-athletics/id1665291101</a:t>
            </a:r>
          </a:p>
        </p:txBody>
      </p:sp>
    </p:spTree>
    <p:extLst>
      <p:ext uri="{BB962C8B-B14F-4D97-AF65-F5344CB8AC3E}">
        <p14:creationId xmlns:p14="http://schemas.microsoft.com/office/powerpoint/2010/main" val="31544370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Custom 4">
      <a:dk1>
        <a:sysClr val="windowText" lastClr="000000"/>
      </a:dk1>
      <a:lt1>
        <a:sysClr val="window" lastClr="FFFFFF"/>
      </a:lt1>
      <a:dk2>
        <a:srgbClr val="7030A0"/>
      </a:dk2>
      <a:lt2>
        <a:srgbClr val="C6E7FC"/>
      </a:lt2>
      <a:accent1>
        <a:srgbClr val="CCCC00"/>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47402</TotalTime>
  <Words>1215</Words>
  <Application>Microsoft Office PowerPoint</Application>
  <PresentationFormat>On-screen Show (4:3)</PresentationFormat>
  <Paragraphs>337</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Aptos Narrow</vt:lpstr>
      <vt:lpstr>Arial</vt:lpstr>
      <vt:lpstr>Calibri</vt:lpstr>
      <vt:lpstr>Cambria</vt:lpstr>
      <vt:lpstr>Cavolini</vt:lpstr>
      <vt:lpstr>Adjacency</vt:lpstr>
      <vt:lpstr>PowerPoint Presentation</vt:lpstr>
      <vt:lpstr>Coaching Staff</vt:lpstr>
      <vt:lpstr>Getting Ready for Season</vt:lpstr>
      <vt:lpstr>Tryouts/Scrimmages/Pictures</vt:lpstr>
      <vt:lpstr>PowerPoint Presentation</vt:lpstr>
      <vt:lpstr>Keller TimberCreek Scrimmage</vt:lpstr>
      <vt:lpstr>Picture Day</vt:lpstr>
      <vt:lpstr>PowerPoint Presentation</vt:lpstr>
      <vt:lpstr>Social Media</vt:lpstr>
      <vt:lpstr>Schedule</vt:lpstr>
      <vt:lpstr>PowerPoint Presentation</vt:lpstr>
      <vt:lpstr>PowerPoint Presentation</vt:lpstr>
      <vt:lpstr>Student Insurance </vt:lpstr>
      <vt:lpstr>Special Event Nights</vt:lpstr>
      <vt:lpstr>Volleyball Booster Club</vt:lpstr>
      <vt:lpstr>PowerPoint Presentation</vt:lpstr>
      <vt:lpstr>Booster Club</vt:lpstr>
      <vt:lpstr>Partners/Fundraising </vt:lpstr>
      <vt:lpstr>PowerPoint Presentation</vt:lpstr>
      <vt:lpstr>PowerPoint Presentation</vt:lpstr>
    </vt:vector>
  </TitlesOfParts>
  <Company>EMSISD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Anderson</dc:creator>
  <cp:lastModifiedBy>Janine Smith</cp:lastModifiedBy>
  <cp:revision>95</cp:revision>
  <cp:lastPrinted>2018-05-04T17:39:30Z</cp:lastPrinted>
  <dcterms:created xsi:type="dcterms:W3CDTF">2013-08-08T11:21:14Z</dcterms:created>
  <dcterms:modified xsi:type="dcterms:W3CDTF">2025-08-05T14:39:31Z</dcterms:modified>
</cp:coreProperties>
</file>